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5143500" cx="9144000"/>
  <p:notesSz cx="6858000" cy="9144000"/>
  <p:embeddedFontLst>
    <p:embeddedFont>
      <p:font typeface="Inter Tight Light"/>
      <p:regular r:id="rId17"/>
      <p:bold r:id="rId18"/>
      <p:italic r:id="rId19"/>
      <p:boldItalic r:id="rId20"/>
    </p:embeddedFont>
    <p:embeddedFont>
      <p:font typeface="Inter Tight Thin"/>
      <p:regular r:id="rId21"/>
      <p:bold r:id="rId22"/>
      <p:italic r:id="rId23"/>
      <p:boldItalic r:id="rId24"/>
    </p:embeddedFont>
    <p:embeddedFont>
      <p:font typeface="Montserrat"/>
      <p:regular r:id="rId25"/>
      <p:bold r:id="rId26"/>
      <p:italic r:id="rId27"/>
      <p:boldItalic r:id="rId28"/>
    </p:embeddedFont>
    <p:embeddedFont>
      <p:font typeface="Bebas Neue"/>
      <p:regular r:id="rId29"/>
    </p:embeddedFont>
    <p:embeddedFont>
      <p:font typeface="Inter Tight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InterTightLight-boldItalic.fntdata"/><Relationship Id="rId22" Type="http://schemas.openxmlformats.org/officeDocument/2006/relationships/font" Target="fonts/InterTightThin-bold.fntdata"/><Relationship Id="rId21" Type="http://schemas.openxmlformats.org/officeDocument/2006/relationships/font" Target="fonts/InterTightThin-regular.fntdata"/><Relationship Id="rId24" Type="http://schemas.openxmlformats.org/officeDocument/2006/relationships/font" Target="fonts/InterTightThin-boldItalic.fntdata"/><Relationship Id="rId23" Type="http://schemas.openxmlformats.org/officeDocument/2006/relationships/font" Target="fonts/InterTightThin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Montserrat-bold.fntdata"/><Relationship Id="rId25" Type="http://schemas.openxmlformats.org/officeDocument/2006/relationships/font" Target="fonts/Montserrat-regular.fntdata"/><Relationship Id="rId28" Type="http://schemas.openxmlformats.org/officeDocument/2006/relationships/font" Target="fonts/Montserrat-boldItalic.fntdata"/><Relationship Id="rId27" Type="http://schemas.openxmlformats.org/officeDocument/2006/relationships/font" Target="fonts/Montserrat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BebasNeue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InterTight-bold.fntdata"/><Relationship Id="rId30" Type="http://schemas.openxmlformats.org/officeDocument/2006/relationships/font" Target="fonts/InterTight-regular.fntdata"/><Relationship Id="rId11" Type="http://schemas.openxmlformats.org/officeDocument/2006/relationships/slide" Target="slides/slide7.xml"/><Relationship Id="rId33" Type="http://schemas.openxmlformats.org/officeDocument/2006/relationships/font" Target="fonts/InterTight-boldItalic.fntdata"/><Relationship Id="rId10" Type="http://schemas.openxmlformats.org/officeDocument/2006/relationships/slide" Target="slides/slide6.xml"/><Relationship Id="rId32" Type="http://schemas.openxmlformats.org/officeDocument/2006/relationships/font" Target="fonts/InterTight-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InterTightLight-regular.fntdata"/><Relationship Id="rId16" Type="http://schemas.openxmlformats.org/officeDocument/2006/relationships/slide" Target="slides/slide12.xml"/><Relationship Id="rId19" Type="http://schemas.openxmlformats.org/officeDocument/2006/relationships/font" Target="fonts/InterTightLight-italic.fntdata"/><Relationship Id="rId18" Type="http://schemas.openxmlformats.org/officeDocument/2006/relationships/font" Target="fonts/InterTightLigh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993cf0c6fa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993cf0c6fa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a36114ccc0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a36114ccc0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a36114ccc0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a36114ccc0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a361fc032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a361fc032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a361fc032d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a361fc032d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a99c2a388c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a99c2a388c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997df04d99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997df04d99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997df04d99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997df04d99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a99c2a388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a99c2a388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a99c2a388c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a99c2a388c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997df04d99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997df04d99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a99c2a388c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a99c2a388c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tinyurl.com/" TargetMode="Externa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859197" y="2017650"/>
            <a:ext cx="7425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Activitate practică</a:t>
            </a:r>
            <a:endParaRPr b="1" sz="6000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/>
        </p:nvSpPr>
        <p:spPr>
          <a:xfrm>
            <a:off x="915972" y="1870275"/>
            <a:ext cx="7425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Detalii</a:t>
            </a:r>
            <a:r>
              <a:rPr b="1" lang="en" sz="60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 Tehnice</a:t>
            </a:r>
            <a:endParaRPr b="1" sz="6000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/>
        </p:nvSpPr>
        <p:spPr>
          <a:xfrm>
            <a:off x="1010522" y="829125"/>
            <a:ext cx="7402800" cy="38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Pixel - </a:t>
            </a:r>
            <a:r>
              <a:rPr lang="en" sz="24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unitate de măsură </a:t>
            </a:r>
            <a:r>
              <a:rPr lang="en" sz="24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preferabilă</a:t>
            </a:r>
            <a:r>
              <a:rPr lang="en" sz="24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 în mediul digital</a:t>
            </a:r>
            <a:endParaRPr sz="2400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JPEG - </a:t>
            </a:r>
            <a:r>
              <a:rPr lang="en" sz="24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imagine fără transparență</a:t>
            </a:r>
            <a:endParaRPr sz="2400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PNG - </a:t>
            </a:r>
            <a:r>
              <a:rPr lang="en" sz="24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imagine cu transparență</a:t>
            </a:r>
            <a:endParaRPr sz="2400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SVG</a:t>
            </a:r>
            <a:r>
              <a:rPr lang="en" sz="24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 - imagine vectorială</a:t>
            </a:r>
            <a:endParaRPr sz="2400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GIF - </a:t>
            </a:r>
            <a:r>
              <a:rPr lang="en" sz="24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imagine animată</a:t>
            </a:r>
            <a:endParaRPr sz="2400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mp3 - </a:t>
            </a:r>
            <a:r>
              <a:rPr lang="en" sz="24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fișier standard sunet</a:t>
            </a:r>
            <a:endParaRPr sz="2400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mp4 - </a:t>
            </a:r>
            <a:r>
              <a:rPr lang="en" sz="24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fișier standard video</a:t>
            </a:r>
            <a:endParaRPr sz="2400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HTML + CSS</a:t>
            </a:r>
            <a:r>
              <a:rPr lang="en" sz="24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 - pagina web</a:t>
            </a:r>
            <a:endParaRPr sz="2400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/>
          <p:nvPr/>
        </p:nvSpPr>
        <p:spPr>
          <a:xfrm>
            <a:off x="1231603" y="1737213"/>
            <a:ext cx="2949900" cy="1354200"/>
          </a:xfrm>
          <a:prstGeom prst="rect">
            <a:avLst/>
          </a:prstGeom>
          <a:solidFill>
            <a:schemeClr val="lt2"/>
          </a:solidFill>
          <a:ln cap="flat" cmpd="sng" w="13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9800" lIns="129800" spcFirstLastPara="1" rIns="129800" wrap="square" tIns="129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87"/>
              <a:t>21:9</a:t>
            </a:r>
            <a:endParaRPr sz="1987"/>
          </a:p>
        </p:txBody>
      </p:sp>
      <p:sp>
        <p:nvSpPr>
          <p:cNvPr id="70" name="Google Shape;70;p16"/>
          <p:cNvSpPr/>
          <p:nvPr/>
        </p:nvSpPr>
        <p:spPr>
          <a:xfrm>
            <a:off x="4648979" y="1737212"/>
            <a:ext cx="1773300" cy="1305900"/>
          </a:xfrm>
          <a:prstGeom prst="rect">
            <a:avLst/>
          </a:prstGeom>
          <a:solidFill>
            <a:schemeClr val="lt2"/>
          </a:solidFill>
          <a:ln cap="flat" cmpd="sng" w="13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9800" lIns="129800" spcFirstLastPara="1" rIns="129800" wrap="square" tIns="129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87"/>
              <a:t>4:3</a:t>
            </a:r>
            <a:endParaRPr sz="1987"/>
          </a:p>
        </p:txBody>
      </p:sp>
      <p:sp>
        <p:nvSpPr>
          <p:cNvPr id="71" name="Google Shape;71;p16"/>
          <p:cNvSpPr/>
          <p:nvPr/>
        </p:nvSpPr>
        <p:spPr>
          <a:xfrm>
            <a:off x="6889747" y="1737204"/>
            <a:ext cx="1273500" cy="2256900"/>
          </a:xfrm>
          <a:prstGeom prst="rect">
            <a:avLst/>
          </a:prstGeom>
          <a:solidFill>
            <a:schemeClr val="lt2"/>
          </a:solidFill>
          <a:ln cap="flat" cmpd="sng" w="13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9800" lIns="129800" spcFirstLastPara="1" rIns="129800" wrap="square" tIns="129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87"/>
              <a:t>9:16</a:t>
            </a:r>
            <a:endParaRPr sz="1987"/>
          </a:p>
        </p:txBody>
      </p:sp>
      <p:sp>
        <p:nvSpPr>
          <p:cNvPr id="72" name="Google Shape;72;p16"/>
          <p:cNvSpPr/>
          <p:nvPr/>
        </p:nvSpPr>
        <p:spPr>
          <a:xfrm>
            <a:off x="4068705" y="3588058"/>
            <a:ext cx="2353500" cy="1144500"/>
          </a:xfrm>
          <a:prstGeom prst="rect">
            <a:avLst/>
          </a:prstGeom>
          <a:solidFill>
            <a:schemeClr val="lt2"/>
          </a:solidFill>
          <a:ln cap="flat" cmpd="sng" w="13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9800" lIns="129800" spcFirstLastPara="1" rIns="129800" wrap="square" tIns="129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87"/>
              <a:t>16:9</a:t>
            </a:r>
            <a:endParaRPr sz="1987"/>
          </a:p>
        </p:txBody>
      </p:sp>
      <p:sp>
        <p:nvSpPr>
          <p:cNvPr id="73" name="Google Shape;73;p16"/>
          <p:cNvSpPr/>
          <p:nvPr/>
        </p:nvSpPr>
        <p:spPr>
          <a:xfrm>
            <a:off x="1231601" y="3483216"/>
            <a:ext cx="2176200" cy="1354200"/>
          </a:xfrm>
          <a:prstGeom prst="rect">
            <a:avLst/>
          </a:prstGeom>
          <a:solidFill>
            <a:schemeClr val="lt2"/>
          </a:solidFill>
          <a:ln cap="flat" cmpd="sng" w="13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9800" lIns="129800" spcFirstLastPara="1" rIns="129800" wrap="square" tIns="129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87"/>
              <a:t>16:10</a:t>
            </a:r>
            <a:endParaRPr sz="1987"/>
          </a:p>
        </p:txBody>
      </p:sp>
      <p:sp>
        <p:nvSpPr>
          <p:cNvPr id="74" name="Google Shape;74;p16"/>
          <p:cNvSpPr txBox="1"/>
          <p:nvPr/>
        </p:nvSpPr>
        <p:spPr>
          <a:xfrm>
            <a:off x="1262953" y="1367912"/>
            <a:ext cx="288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Inter Tight Light"/>
                <a:ea typeface="Inter Tight Light"/>
                <a:cs typeface="Inter Tight Light"/>
                <a:sym typeface="Inter Tight Light"/>
              </a:rPr>
              <a:t>21</a:t>
            </a:r>
            <a:endParaRPr sz="1200">
              <a:solidFill>
                <a:srgbClr val="FFFFFF"/>
              </a:solidFill>
              <a:latin typeface="Inter Tight Light"/>
              <a:ea typeface="Inter Tight Light"/>
              <a:cs typeface="Inter Tight Light"/>
              <a:sym typeface="Inter Tight Light"/>
            </a:endParaRPr>
          </a:p>
        </p:txBody>
      </p:sp>
      <p:sp>
        <p:nvSpPr>
          <p:cNvPr id="75" name="Google Shape;75;p16"/>
          <p:cNvSpPr txBox="1"/>
          <p:nvPr/>
        </p:nvSpPr>
        <p:spPr>
          <a:xfrm>
            <a:off x="4648853" y="1367912"/>
            <a:ext cx="1773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Inter Tight Light"/>
                <a:ea typeface="Inter Tight Light"/>
                <a:cs typeface="Inter Tight Light"/>
                <a:sym typeface="Inter Tight Light"/>
              </a:rPr>
              <a:t>4</a:t>
            </a:r>
            <a:endParaRPr sz="1200">
              <a:solidFill>
                <a:srgbClr val="FFFFFF"/>
              </a:solidFill>
              <a:latin typeface="Inter Tight Light"/>
              <a:ea typeface="Inter Tight Light"/>
              <a:cs typeface="Inter Tight Light"/>
              <a:sym typeface="Inter Tight Light"/>
            </a:endParaRPr>
          </a:p>
        </p:txBody>
      </p:sp>
      <p:sp>
        <p:nvSpPr>
          <p:cNvPr id="76" name="Google Shape;76;p16"/>
          <p:cNvSpPr txBox="1"/>
          <p:nvPr/>
        </p:nvSpPr>
        <p:spPr>
          <a:xfrm>
            <a:off x="6639853" y="1367912"/>
            <a:ext cx="1773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Inter Tight Light"/>
                <a:ea typeface="Inter Tight Light"/>
                <a:cs typeface="Inter Tight Light"/>
                <a:sym typeface="Inter Tight Light"/>
              </a:rPr>
              <a:t>9</a:t>
            </a:r>
            <a:endParaRPr sz="1200">
              <a:solidFill>
                <a:srgbClr val="FFFFFF"/>
              </a:solidFill>
              <a:latin typeface="Inter Tight Light"/>
              <a:ea typeface="Inter Tight Light"/>
              <a:cs typeface="Inter Tight Light"/>
              <a:sym typeface="Inter Tight Light"/>
            </a:endParaRPr>
          </a:p>
        </p:txBody>
      </p:sp>
      <p:sp>
        <p:nvSpPr>
          <p:cNvPr id="77" name="Google Shape;77;p16"/>
          <p:cNvSpPr txBox="1"/>
          <p:nvPr/>
        </p:nvSpPr>
        <p:spPr>
          <a:xfrm>
            <a:off x="961169" y="3177792"/>
            <a:ext cx="288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Inter Tight Light"/>
                <a:ea typeface="Inter Tight Light"/>
                <a:cs typeface="Inter Tight Light"/>
                <a:sym typeface="Inter Tight Light"/>
              </a:rPr>
              <a:t>16</a:t>
            </a:r>
            <a:endParaRPr sz="1200">
              <a:solidFill>
                <a:srgbClr val="FFFFFF"/>
              </a:solidFill>
              <a:latin typeface="Inter Tight Light"/>
              <a:ea typeface="Inter Tight Light"/>
              <a:cs typeface="Inter Tight Light"/>
              <a:sym typeface="Inter Tight Light"/>
            </a:endParaRPr>
          </a:p>
        </p:txBody>
      </p:sp>
      <p:sp>
        <p:nvSpPr>
          <p:cNvPr id="78" name="Google Shape;78;p16"/>
          <p:cNvSpPr txBox="1"/>
          <p:nvPr/>
        </p:nvSpPr>
        <p:spPr>
          <a:xfrm>
            <a:off x="4381132" y="3177792"/>
            <a:ext cx="1773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Inter Tight Light"/>
                <a:ea typeface="Inter Tight Light"/>
                <a:cs typeface="Inter Tight Light"/>
                <a:sym typeface="Inter Tight Light"/>
              </a:rPr>
              <a:t>16</a:t>
            </a:r>
            <a:endParaRPr sz="1200">
              <a:solidFill>
                <a:srgbClr val="FFFFFF"/>
              </a:solidFill>
              <a:latin typeface="Inter Tight Light"/>
              <a:ea typeface="Inter Tight Light"/>
              <a:cs typeface="Inter Tight Light"/>
              <a:sym typeface="Inter Tight Light"/>
            </a:endParaRPr>
          </a:p>
        </p:txBody>
      </p:sp>
      <p:sp>
        <p:nvSpPr>
          <p:cNvPr id="79" name="Google Shape;79;p16"/>
          <p:cNvSpPr txBox="1"/>
          <p:nvPr/>
        </p:nvSpPr>
        <p:spPr>
          <a:xfrm rot="-5400000">
            <a:off x="59928" y="2126642"/>
            <a:ext cx="1773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Inter Tight Light"/>
                <a:ea typeface="Inter Tight Light"/>
                <a:cs typeface="Inter Tight Light"/>
                <a:sym typeface="Inter Tight Light"/>
              </a:rPr>
              <a:t>9</a:t>
            </a:r>
            <a:endParaRPr sz="1200">
              <a:solidFill>
                <a:srgbClr val="FFFFFF"/>
              </a:solidFill>
              <a:latin typeface="Inter Tight Light"/>
              <a:ea typeface="Inter Tight Light"/>
              <a:cs typeface="Inter Tight Light"/>
              <a:sym typeface="Inter Tight Light"/>
            </a:endParaRPr>
          </a:p>
        </p:txBody>
      </p:sp>
      <p:sp>
        <p:nvSpPr>
          <p:cNvPr id="80" name="Google Shape;80;p16"/>
          <p:cNvSpPr txBox="1"/>
          <p:nvPr/>
        </p:nvSpPr>
        <p:spPr>
          <a:xfrm rot="-5400000">
            <a:off x="92177" y="3975667"/>
            <a:ext cx="1773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Inter Tight Light"/>
                <a:ea typeface="Inter Tight Light"/>
                <a:cs typeface="Inter Tight Light"/>
                <a:sym typeface="Inter Tight Light"/>
              </a:rPr>
              <a:t>10</a:t>
            </a:r>
            <a:endParaRPr sz="1200">
              <a:solidFill>
                <a:srgbClr val="FFFFFF"/>
              </a:solidFill>
              <a:latin typeface="Inter Tight Light"/>
              <a:ea typeface="Inter Tight Light"/>
              <a:cs typeface="Inter Tight Light"/>
              <a:sym typeface="Inter Tight Light"/>
            </a:endParaRPr>
          </a:p>
        </p:txBody>
      </p:sp>
      <p:sp>
        <p:nvSpPr>
          <p:cNvPr id="81" name="Google Shape;81;p16"/>
          <p:cNvSpPr txBox="1"/>
          <p:nvPr/>
        </p:nvSpPr>
        <p:spPr>
          <a:xfrm rot="-5400000">
            <a:off x="2924177" y="3975667"/>
            <a:ext cx="1773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Inter Tight Light"/>
                <a:ea typeface="Inter Tight Light"/>
                <a:cs typeface="Inter Tight Light"/>
                <a:sym typeface="Inter Tight Light"/>
              </a:rPr>
              <a:t>9</a:t>
            </a:r>
            <a:endParaRPr sz="1200">
              <a:solidFill>
                <a:srgbClr val="FFFFFF"/>
              </a:solidFill>
              <a:latin typeface="Inter Tight Light"/>
              <a:ea typeface="Inter Tight Light"/>
              <a:cs typeface="Inter Tight Light"/>
              <a:sym typeface="Inter Tight Light"/>
            </a:endParaRPr>
          </a:p>
        </p:txBody>
      </p:sp>
      <p:sp>
        <p:nvSpPr>
          <p:cNvPr id="82" name="Google Shape;82;p16"/>
          <p:cNvSpPr txBox="1"/>
          <p:nvPr/>
        </p:nvSpPr>
        <p:spPr>
          <a:xfrm rot="-5400000">
            <a:off x="3579877" y="2277317"/>
            <a:ext cx="1773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Inter Tight Light"/>
                <a:ea typeface="Inter Tight Light"/>
                <a:cs typeface="Inter Tight Light"/>
                <a:sym typeface="Inter Tight Light"/>
              </a:rPr>
              <a:t>3</a:t>
            </a:r>
            <a:endParaRPr sz="1200">
              <a:solidFill>
                <a:srgbClr val="FFFFFF"/>
              </a:solidFill>
              <a:latin typeface="Inter Tight Light"/>
              <a:ea typeface="Inter Tight Light"/>
              <a:cs typeface="Inter Tight Light"/>
              <a:sym typeface="Inter Tight Light"/>
            </a:endParaRPr>
          </a:p>
        </p:txBody>
      </p:sp>
      <p:sp>
        <p:nvSpPr>
          <p:cNvPr id="83" name="Google Shape;83;p16"/>
          <p:cNvSpPr txBox="1"/>
          <p:nvPr/>
        </p:nvSpPr>
        <p:spPr>
          <a:xfrm rot="-5400000">
            <a:off x="5838077" y="2681017"/>
            <a:ext cx="1773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Inter Tight Light"/>
                <a:ea typeface="Inter Tight Light"/>
                <a:cs typeface="Inter Tight Light"/>
                <a:sym typeface="Inter Tight Light"/>
              </a:rPr>
              <a:t>9</a:t>
            </a:r>
            <a:endParaRPr sz="1200">
              <a:solidFill>
                <a:srgbClr val="FFFFFF"/>
              </a:solidFill>
              <a:latin typeface="Inter Tight Light"/>
              <a:ea typeface="Inter Tight Light"/>
              <a:cs typeface="Inter Tight Light"/>
              <a:sym typeface="Inter Tight Light"/>
            </a:endParaRPr>
          </a:p>
        </p:txBody>
      </p:sp>
      <p:sp>
        <p:nvSpPr>
          <p:cNvPr id="84" name="Google Shape;84;p16"/>
          <p:cNvSpPr txBox="1"/>
          <p:nvPr/>
        </p:nvSpPr>
        <p:spPr>
          <a:xfrm>
            <a:off x="972516" y="224734"/>
            <a:ext cx="7402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Proporții</a:t>
            </a:r>
            <a:r>
              <a:rPr b="1" lang="en" sz="30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 </a:t>
            </a:r>
            <a:endParaRPr b="1" sz="3000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Raportul dintre lățime și înălțime</a:t>
            </a:r>
            <a:endParaRPr sz="2400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/>
          <p:nvPr/>
        </p:nvSpPr>
        <p:spPr>
          <a:xfrm>
            <a:off x="915972" y="356725"/>
            <a:ext cx="7425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Tema - Afișul</a:t>
            </a:r>
            <a:endParaRPr b="1" sz="3000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90" name="Google Shape;90;p17"/>
          <p:cNvSpPr/>
          <p:nvPr/>
        </p:nvSpPr>
        <p:spPr>
          <a:xfrm>
            <a:off x="3522950" y="1282250"/>
            <a:ext cx="2335500" cy="31185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7"/>
          <p:cNvSpPr txBox="1"/>
          <p:nvPr/>
        </p:nvSpPr>
        <p:spPr>
          <a:xfrm>
            <a:off x="1161250" y="2340900"/>
            <a:ext cx="19833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Unelte</a:t>
            </a:r>
            <a:r>
              <a:rPr lang="en" sz="1800">
                <a:solidFill>
                  <a:srgbClr val="FFFFFF"/>
                </a:solidFill>
                <a:latin typeface="Inter Tight Thin"/>
                <a:ea typeface="Inter Tight Thin"/>
                <a:cs typeface="Inter Tight Thin"/>
                <a:sym typeface="Inter Tight Thin"/>
              </a:rPr>
              <a:t>: Google Slides, Google Fonts, Claude AI, Qwen AI, ChatGPT etc</a:t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Inter Tight Thin"/>
                <a:ea typeface="Inter Tight Thin"/>
                <a:cs typeface="Inter Tight Thin"/>
                <a:sym typeface="Inter Tight Thin"/>
              </a:rPr>
              <a:t>QRCode</a:t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</p:txBody>
      </p:sp>
      <p:sp>
        <p:nvSpPr>
          <p:cNvPr id="92" name="Google Shape;92;p17"/>
          <p:cNvSpPr txBox="1"/>
          <p:nvPr/>
        </p:nvSpPr>
        <p:spPr>
          <a:xfrm>
            <a:off x="1161246" y="1691750"/>
            <a:ext cx="1983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Tema</a:t>
            </a:r>
            <a:r>
              <a:rPr lang="en" sz="1800">
                <a:solidFill>
                  <a:srgbClr val="FFFFFF"/>
                </a:solidFill>
                <a:latin typeface="Inter Tight Thin"/>
                <a:ea typeface="Inter Tight Thin"/>
                <a:cs typeface="Inter Tight Thin"/>
                <a:sym typeface="Inter Tight Thin"/>
              </a:rPr>
              <a:t>: Alfabetul</a:t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</p:txBody>
      </p:sp>
      <p:sp>
        <p:nvSpPr>
          <p:cNvPr id="93" name="Google Shape;93;p17"/>
          <p:cNvSpPr txBox="1"/>
          <p:nvPr/>
        </p:nvSpPr>
        <p:spPr>
          <a:xfrm>
            <a:off x="6319125" y="2104075"/>
            <a:ext cx="23355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activitate</a:t>
            </a:r>
            <a:r>
              <a:rPr lang="en" sz="1800">
                <a:solidFill>
                  <a:srgbClr val="FFFFFF"/>
                </a:solidFill>
                <a:latin typeface="Inter Tight Thin"/>
                <a:ea typeface="Inter Tight Thin"/>
                <a:cs typeface="Inter Tight Thin"/>
                <a:sym typeface="Inter Tight Thin"/>
              </a:rPr>
              <a:t>: generare imagini PNG</a:t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Font litera </a:t>
            </a:r>
            <a:r>
              <a:rPr lang="en" sz="1800">
                <a:solidFill>
                  <a:srgbClr val="FFFFFF"/>
                </a:solidFill>
                <a:latin typeface="Inter Tight Thin"/>
                <a:ea typeface="Inter Tight Thin"/>
                <a:cs typeface="Inter Tight Thin"/>
                <a:sym typeface="Inter Tight Thin"/>
              </a:rPr>
              <a:t>Montserrat</a:t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Font titlu: </a:t>
            </a:r>
            <a:endParaRPr b="1" sz="1800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Inter Tight Thin"/>
                <a:ea typeface="Inter Tight Thin"/>
                <a:cs typeface="Inter Tight Thin"/>
                <a:sym typeface="Inter Tight Thin"/>
              </a:rPr>
              <a:t>Bebas Neue </a:t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</p:txBody>
      </p:sp>
      <p:sp>
        <p:nvSpPr>
          <p:cNvPr id="94" name="Google Shape;94;p17"/>
          <p:cNvSpPr txBox="1"/>
          <p:nvPr/>
        </p:nvSpPr>
        <p:spPr>
          <a:xfrm>
            <a:off x="6319121" y="1454925"/>
            <a:ext cx="1983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Detalii tehnice</a:t>
            </a:r>
            <a:r>
              <a:rPr lang="en" sz="1800">
                <a:solidFill>
                  <a:srgbClr val="FFFFFF"/>
                </a:solidFill>
                <a:latin typeface="Inter Tight Thin"/>
                <a:ea typeface="Inter Tight Thin"/>
                <a:cs typeface="Inter Tight Thin"/>
                <a:sym typeface="Inter Tight Thin"/>
              </a:rPr>
              <a:t>: mărime A3</a:t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</p:txBody>
      </p:sp>
      <p:pic>
        <p:nvPicPr>
          <p:cNvPr id="95" name="Google Shape;9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0478" y="2340900"/>
            <a:ext cx="1462725" cy="1462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7" title="grupa-2-start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67623" y="3820683"/>
            <a:ext cx="461700" cy="4617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7"/>
          <p:cNvSpPr txBox="1"/>
          <p:nvPr/>
        </p:nvSpPr>
        <p:spPr>
          <a:xfrm>
            <a:off x="3522825" y="1453587"/>
            <a:ext cx="23355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ALFABETUL</a:t>
            </a:r>
            <a:endParaRPr sz="3500">
              <a:solidFill>
                <a:srgbClr val="FFFFFF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 txBox="1"/>
          <p:nvPr/>
        </p:nvSpPr>
        <p:spPr>
          <a:xfrm>
            <a:off x="915972" y="356725"/>
            <a:ext cx="7425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Tema 2 - Afișul / Logo</a:t>
            </a:r>
            <a:endParaRPr b="1" sz="3000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103" name="Google Shape;103;p18"/>
          <p:cNvSpPr/>
          <p:nvPr/>
        </p:nvSpPr>
        <p:spPr>
          <a:xfrm>
            <a:off x="3522950" y="1282250"/>
            <a:ext cx="2335500" cy="31185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8"/>
          <p:cNvSpPr txBox="1"/>
          <p:nvPr/>
        </p:nvSpPr>
        <p:spPr>
          <a:xfrm>
            <a:off x="1161250" y="2340900"/>
            <a:ext cx="19833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Unelte</a:t>
            </a:r>
            <a:r>
              <a:rPr lang="en" sz="1800">
                <a:solidFill>
                  <a:srgbClr val="FFFFFF"/>
                </a:solidFill>
                <a:latin typeface="Inter Tight Thin"/>
                <a:ea typeface="Inter Tight Thin"/>
                <a:cs typeface="Inter Tight Thin"/>
                <a:sym typeface="Inter Tight Thin"/>
              </a:rPr>
              <a:t>: Google Slides, Google Fonts, Claude AI, Qwen AI, ChatGPT etc</a:t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Inter Tight Thin"/>
                <a:ea typeface="Inter Tight Thin"/>
                <a:cs typeface="Inter Tight Thin"/>
                <a:sym typeface="Inter Tight Thin"/>
              </a:rPr>
              <a:t>QRCode</a:t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</p:txBody>
      </p:sp>
      <p:sp>
        <p:nvSpPr>
          <p:cNvPr id="105" name="Google Shape;105;p18"/>
          <p:cNvSpPr txBox="1"/>
          <p:nvPr/>
        </p:nvSpPr>
        <p:spPr>
          <a:xfrm>
            <a:off x="1161246" y="1691750"/>
            <a:ext cx="1983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Tema</a:t>
            </a:r>
            <a:r>
              <a:rPr lang="en" sz="1800">
                <a:solidFill>
                  <a:srgbClr val="FFFFFF"/>
                </a:solidFill>
                <a:latin typeface="Inter Tight Thin"/>
                <a:ea typeface="Inter Tight Thin"/>
                <a:cs typeface="Inter Tight Thin"/>
                <a:sym typeface="Inter Tight Thin"/>
              </a:rPr>
              <a:t>: Promo</a:t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</p:txBody>
      </p:sp>
      <p:sp>
        <p:nvSpPr>
          <p:cNvPr id="106" name="Google Shape;106;p18"/>
          <p:cNvSpPr txBox="1"/>
          <p:nvPr/>
        </p:nvSpPr>
        <p:spPr>
          <a:xfrm>
            <a:off x="6319125" y="2104075"/>
            <a:ext cx="23355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activitate</a:t>
            </a:r>
            <a:r>
              <a:rPr lang="en" sz="1800">
                <a:solidFill>
                  <a:srgbClr val="FFFFFF"/>
                </a:solidFill>
                <a:latin typeface="Inter Tight Thin"/>
                <a:ea typeface="Inter Tight Thin"/>
                <a:cs typeface="Inter Tight Thin"/>
                <a:sym typeface="Inter Tight Thin"/>
              </a:rPr>
              <a:t>: generare imagini PNG</a:t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Font litera </a:t>
            </a:r>
            <a:r>
              <a:rPr lang="en" sz="1800">
                <a:solidFill>
                  <a:srgbClr val="FFFFFF"/>
                </a:solidFill>
                <a:latin typeface="Inter Tight Thin"/>
                <a:ea typeface="Inter Tight Thin"/>
                <a:cs typeface="Inter Tight Thin"/>
                <a:sym typeface="Inter Tight Thin"/>
              </a:rPr>
              <a:t>Montserrat</a:t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Font titlu: </a:t>
            </a:r>
            <a:endParaRPr b="1" sz="1800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Inter Tight Thin"/>
                <a:ea typeface="Inter Tight Thin"/>
                <a:cs typeface="Inter Tight Thin"/>
                <a:sym typeface="Inter Tight Thin"/>
              </a:rPr>
              <a:t>Bebas Neue </a:t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</p:txBody>
      </p:sp>
      <p:sp>
        <p:nvSpPr>
          <p:cNvPr id="107" name="Google Shape;107;p18"/>
          <p:cNvSpPr txBox="1"/>
          <p:nvPr/>
        </p:nvSpPr>
        <p:spPr>
          <a:xfrm>
            <a:off x="6319121" y="1454925"/>
            <a:ext cx="1983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Detalii tehnice</a:t>
            </a:r>
            <a:r>
              <a:rPr lang="en" sz="1800">
                <a:solidFill>
                  <a:srgbClr val="FFFFFF"/>
                </a:solidFill>
                <a:latin typeface="Inter Tight Thin"/>
                <a:ea typeface="Inter Tight Thin"/>
                <a:cs typeface="Inter Tight Thin"/>
                <a:sym typeface="Inter Tight Thin"/>
              </a:rPr>
              <a:t>: mărime A3</a:t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</p:txBody>
      </p:sp>
      <p:pic>
        <p:nvPicPr>
          <p:cNvPr id="108" name="Google Shape;108;p18" title="grupa-2-start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67623" y="3820683"/>
            <a:ext cx="461700" cy="461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8"/>
          <p:cNvSpPr txBox="1"/>
          <p:nvPr/>
        </p:nvSpPr>
        <p:spPr>
          <a:xfrm>
            <a:off x="3522825" y="1453587"/>
            <a:ext cx="23355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PROMO</a:t>
            </a:r>
            <a:endParaRPr sz="3500">
              <a:solidFill>
                <a:srgbClr val="FFFFFF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pic>
        <p:nvPicPr>
          <p:cNvPr id="110" name="Google Shape;11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4088" y="1795729"/>
            <a:ext cx="2335501" cy="2335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9"/>
          <p:cNvSpPr txBox="1"/>
          <p:nvPr/>
        </p:nvSpPr>
        <p:spPr>
          <a:xfrm>
            <a:off x="915972" y="356725"/>
            <a:ext cx="7425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Tema - Statuia</a:t>
            </a:r>
            <a:endParaRPr b="1" sz="3000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116" name="Google Shape;116;p19"/>
          <p:cNvSpPr txBox="1"/>
          <p:nvPr/>
        </p:nvSpPr>
        <p:spPr>
          <a:xfrm>
            <a:off x="1161250" y="2340900"/>
            <a:ext cx="20877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Unelte</a:t>
            </a:r>
            <a:r>
              <a:rPr lang="en" sz="1800">
                <a:solidFill>
                  <a:srgbClr val="FFFFFF"/>
                </a:solidFill>
                <a:latin typeface="Inter Tight Thin"/>
                <a:ea typeface="Inter Tight Thin"/>
                <a:cs typeface="Inter Tight Thin"/>
                <a:sym typeface="Inter Tight Thin"/>
              </a:rPr>
              <a:t>: Google Slides, Google Fonts, Claude AI, Qwen AI, ChatGPT etc</a:t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Inter Tight Thin"/>
                <a:ea typeface="Inter Tight Thin"/>
                <a:cs typeface="Inter Tight Thin"/>
                <a:sym typeface="Inter Tight Thin"/>
              </a:rPr>
              <a:t>QRCode</a:t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</p:txBody>
      </p:sp>
      <p:sp>
        <p:nvSpPr>
          <p:cNvPr id="117" name="Google Shape;117;p19"/>
          <p:cNvSpPr txBox="1"/>
          <p:nvPr/>
        </p:nvSpPr>
        <p:spPr>
          <a:xfrm>
            <a:off x="1161246" y="1522125"/>
            <a:ext cx="1983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Tema</a:t>
            </a:r>
            <a:r>
              <a:rPr lang="en" sz="1800">
                <a:solidFill>
                  <a:srgbClr val="FFFFFF"/>
                </a:solidFill>
                <a:latin typeface="Inter Tight Thin"/>
                <a:ea typeface="Inter Tight Thin"/>
                <a:cs typeface="Inter Tight Thin"/>
                <a:sym typeface="Inter Tight Thin"/>
              </a:rPr>
              <a:t>: Statuia de bronz</a:t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</p:txBody>
      </p:sp>
      <p:sp>
        <p:nvSpPr>
          <p:cNvPr id="118" name="Google Shape;118;p19"/>
          <p:cNvSpPr txBox="1"/>
          <p:nvPr/>
        </p:nvSpPr>
        <p:spPr>
          <a:xfrm>
            <a:off x="6319125" y="2104075"/>
            <a:ext cx="26058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Activitate</a:t>
            </a:r>
            <a:r>
              <a:rPr lang="en" sz="1800">
                <a:solidFill>
                  <a:srgbClr val="FFFFFF"/>
                </a:solidFill>
                <a:latin typeface="Inter Tight Thin"/>
                <a:ea typeface="Inter Tight Thin"/>
                <a:cs typeface="Inter Tight Thin"/>
                <a:sym typeface="Inter Tight Thin"/>
              </a:rPr>
              <a:t>: creare, editare, editare imagini si text</a:t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</p:txBody>
      </p:sp>
      <p:sp>
        <p:nvSpPr>
          <p:cNvPr id="119" name="Google Shape;119;p19"/>
          <p:cNvSpPr txBox="1"/>
          <p:nvPr/>
        </p:nvSpPr>
        <p:spPr>
          <a:xfrm>
            <a:off x="6319126" y="1454925"/>
            <a:ext cx="2357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Detalii tehnice</a:t>
            </a:r>
            <a:r>
              <a:rPr lang="en" sz="1800">
                <a:solidFill>
                  <a:srgbClr val="FFFFFF"/>
                </a:solidFill>
                <a:latin typeface="Inter Tight Thin"/>
                <a:ea typeface="Inter Tight Thin"/>
                <a:cs typeface="Inter Tight Thin"/>
                <a:sym typeface="Inter Tight Thin"/>
              </a:rPr>
              <a:t>: generare PNG, JPEG</a:t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</p:txBody>
      </p:sp>
      <p:pic>
        <p:nvPicPr>
          <p:cNvPr id="120" name="Google Shape;12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53350" y="816375"/>
            <a:ext cx="2556982" cy="38354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/>
          <p:nvPr/>
        </p:nvSpPr>
        <p:spPr>
          <a:xfrm>
            <a:off x="915972" y="356725"/>
            <a:ext cx="7425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Tema - Pagina web</a:t>
            </a:r>
            <a:endParaRPr b="1" sz="3000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126" name="Google Shape;126;p20"/>
          <p:cNvSpPr txBox="1"/>
          <p:nvPr/>
        </p:nvSpPr>
        <p:spPr>
          <a:xfrm>
            <a:off x="991627" y="2340900"/>
            <a:ext cx="20877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Unelte</a:t>
            </a:r>
            <a:r>
              <a:rPr lang="en" sz="1800">
                <a:solidFill>
                  <a:srgbClr val="FFFFFF"/>
                </a:solidFill>
                <a:latin typeface="Inter Tight Thin"/>
                <a:ea typeface="Inter Tight Thin"/>
                <a:cs typeface="Inter Tight Thin"/>
                <a:sym typeface="Inter Tight Thin"/>
              </a:rPr>
              <a:t>: Google Slides, Google Sites, Google Fonts, Claude AI, Qwen AI, ChatGPT etc</a:t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Inter Tight Thin"/>
                <a:ea typeface="Inter Tight Thin"/>
                <a:cs typeface="Inter Tight Thin"/>
                <a:sym typeface="Inter Tight Thin"/>
              </a:rPr>
              <a:t>QRCode</a:t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</p:txBody>
      </p:sp>
      <p:sp>
        <p:nvSpPr>
          <p:cNvPr id="127" name="Google Shape;127;p20"/>
          <p:cNvSpPr txBox="1"/>
          <p:nvPr/>
        </p:nvSpPr>
        <p:spPr>
          <a:xfrm>
            <a:off x="991623" y="1522125"/>
            <a:ext cx="1983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Tema</a:t>
            </a:r>
            <a:r>
              <a:rPr lang="en" sz="1800">
                <a:solidFill>
                  <a:srgbClr val="FFFFFF"/>
                </a:solidFill>
                <a:latin typeface="Inter Tight Thin"/>
                <a:ea typeface="Inter Tight Thin"/>
                <a:cs typeface="Inter Tight Thin"/>
                <a:sym typeface="Inter Tight Thin"/>
              </a:rPr>
              <a:t>: pagina web </a:t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</p:txBody>
      </p:sp>
      <p:sp>
        <p:nvSpPr>
          <p:cNvPr id="128" name="Google Shape;128;p20"/>
          <p:cNvSpPr txBox="1"/>
          <p:nvPr/>
        </p:nvSpPr>
        <p:spPr>
          <a:xfrm>
            <a:off x="6410461" y="2521609"/>
            <a:ext cx="26058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Activitate</a:t>
            </a:r>
            <a:r>
              <a:rPr lang="en" sz="1800">
                <a:solidFill>
                  <a:srgbClr val="FFFFFF"/>
                </a:solidFill>
                <a:latin typeface="Inter Tight Thin"/>
                <a:ea typeface="Inter Tight Thin"/>
                <a:cs typeface="Inter Tight Thin"/>
                <a:sym typeface="Inter Tight Thin"/>
              </a:rPr>
              <a:t>: creare, editare, editare imagini,text și sunet</a:t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</p:txBody>
      </p:sp>
      <p:sp>
        <p:nvSpPr>
          <p:cNvPr id="129" name="Google Shape;129;p20"/>
          <p:cNvSpPr txBox="1"/>
          <p:nvPr/>
        </p:nvSpPr>
        <p:spPr>
          <a:xfrm>
            <a:off x="6410461" y="1454925"/>
            <a:ext cx="23577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Detalii tehnice</a:t>
            </a:r>
            <a:r>
              <a:rPr lang="en" sz="1800">
                <a:solidFill>
                  <a:srgbClr val="FFFFFF"/>
                </a:solidFill>
                <a:latin typeface="Inter Tight Thin"/>
                <a:ea typeface="Inter Tight Thin"/>
                <a:cs typeface="Inter Tight Thin"/>
                <a:sym typeface="Inter Tight Thin"/>
              </a:rPr>
              <a:t>: generare HTML si CSS</a:t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</p:txBody>
      </p:sp>
      <p:sp>
        <p:nvSpPr>
          <p:cNvPr id="130" name="Google Shape;130;p20"/>
          <p:cNvSpPr/>
          <p:nvPr/>
        </p:nvSpPr>
        <p:spPr>
          <a:xfrm>
            <a:off x="3014081" y="1631000"/>
            <a:ext cx="3265800" cy="2009400"/>
          </a:xfrm>
          <a:prstGeom prst="roundRect">
            <a:avLst>
              <a:gd fmla="val 10389" name="adj"/>
            </a:avLst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20"/>
          <p:cNvSpPr/>
          <p:nvPr/>
        </p:nvSpPr>
        <p:spPr>
          <a:xfrm>
            <a:off x="3170650" y="1774525"/>
            <a:ext cx="156600" cy="1476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0"/>
          <p:cNvSpPr/>
          <p:nvPr/>
        </p:nvSpPr>
        <p:spPr>
          <a:xfrm>
            <a:off x="3363225" y="1774525"/>
            <a:ext cx="156600" cy="147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20"/>
          <p:cNvSpPr/>
          <p:nvPr/>
        </p:nvSpPr>
        <p:spPr>
          <a:xfrm>
            <a:off x="3550062" y="1772002"/>
            <a:ext cx="156600" cy="1476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0"/>
          <p:cNvSpPr txBox="1"/>
          <p:nvPr/>
        </p:nvSpPr>
        <p:spPr>
          <a:xfrm>
            <a:off x="4087138" y="2073550"/>
            <a:ext cx="12111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 b="1" sz="72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1"/>
          <p:cNvSpPr txBox="1"/>
          <p:nvPr/>
        </p:nvSpPr>
        <p:spPr>
          <a:xfrm>
            <a:off x="915972" y="356725"/>
            <a:ext cx="7425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Tema - HTML &amp; Moodle</a:t>
            </a:r>
            <a:endParaRPr b="1" sz="3000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140" name="Google Shape;140;p21"/>
          <p:cNvSpPr txBox="1"/>
          <p:nvPr/>
        </p:nvSpPr>
        <p:spPr>
          <a:xfrm>
            <a:off x="991627" y="2340900"/>
            <a:ext cx="20877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Unelte</a:t>
            </a:r>
            <a:r>
              <a:rPr lang="en" sz="1800">
                <a:solidFill>
                  <a:srgbClr val="FFFFFF"/>
                </a:solidFill>
                <a:latin typeface="Inter Tight Thin"/>
                <a:ea typeface="Inter Tight Thin"/>
                <a:cs typeface="Inter Tight Thin"/>
                <a:sym typeface="Inter Tight Thin"/>
              </a:rPr>
              <a:t>: Microsoft Copilot, Google Sites, Google Fonts, Claude AI, Qwen AI, ChatGPT etc</a:t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Inter Tight Thin"/>
                <a:ea typeface="Inter Tight Thin"/>
                <a:cs typeface="Inter Tight Thin"/>
                <a:sym typeface="Inter Tight Thin"/>
              </a:rPr>
              <a:t>QRCode</a:t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</p:txBody>
      </p:sp>
      <p:sp>
        <p:nvSpPr>
          <p:cNvPr id="141" name="Google Shape;141;p21"/>
          <p:cNvSpPr txBox="1"/>
          <p:nvPr/>
        </p:nvSpPr>
        <p:spPr>
          <a:xfrm>
            <a:off x="991623" y="1522125"/>
            <a:ext cx="1983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Tema</a:t>
            </a:r>
            <a:r>
              <a:rPr lang="en" sz="1800">
                <a:solidFill>
                  <a:srgbClr val="FFFFFF"/>
                </a:solidFill>
                <a:latin typeface="Inter Tight Thin"/>
                <a:ea typeface="Inter Tight Thin"/>
                <a:cs typeface="Inter Tight Thin"/>
                <a:sym typeface="Inter Tight Thin"/>
              </a:rPr>
              <a:t>: content web &amp; Moodle</a:t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</p:txBody>
      </p:sp>
      <p:sp>
        <p:nvSpPr>
          <p:cNvPr id="142" name="Google Shape;142;p21"/>
          <p:cNvSpPr txBox="1"/>
          <p:nvPr/>
        </p:nvSpPr>
        <p:spPr>
          <a:xfrm>
            <a:off x="6410461" y="2521609"/>
            <a:ext cx="26058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Activitate</a:t>
            </a:r>
            <a:r>
              <a:rPr lang="en" sz="1800">
                <a:solidFill>
                  <a:srgbClr val="FFFFFF"/>
                </a:solidFill>
                <a:latin typeface="Inter Tight Thin"/>
                <a:ea typeface="Inter Tight Thin"/>
                <a:cs typeface="Inter Tight Thin"/>
                <a:sym typeface="Inter Tight Thin"/>
              </a:rPr>
              <a:t>: creare, editare, editare imagini,text și sunet</a:t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</p:txBody>
      </p:sp>
      <p:sp>
        <p:nvSpPr>
          <p:cNvPr id="143" name="Google Shape;143;p21"/>
          <p:cNvSpPr txBox="1"/>
          <p:nvPr/>
        </p:nvSpPr>
        <p:spPr>
          <a:xfrm>
            <a:off x="6410461" y="1454925"/>
            <a:ext cx="23577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Detalii tehnice</a:t>
            </a:r>
            <a:r>
              <a:rPr lang="en" sz="1800">
                <a:solidFill>
                  <a:srgbClr val="FFFFFF"/>
                </a:solidFill>
                <a:latin typeface="Inter Tight Thin"/>
                <a:ea typeface="Inter Tight Thin"/>
                <a:cs typeface="Inter Tight Thin"/>
                <a:sym typeface="Inter Tight Thin"/>
              </a:rPr>
              <a:t>: generare HTML si CSS</a:t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</p:txBody>
      </p:sp>
      <p:sp>
        <p:nvSpPr>
          <p:cNvPr id="144" name="Google Shape;144;p21"/>
          <p:cNvSpPr/>
          <p:nvPr/>
        </p:nvSpPr>
        <p:spPr>
          <a:xfrm>
            <a:off x="3014081" y="1631000"/>
            <a:ext cx="3265800" cy="2009400"/>
          </a:xfrm>
          <a:prstGeom prst="roundRect">
            <a:avLst>
              <a:gd fmla="val 10389" name="adj"/>
            </a:avLst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21"/>
          <p:cNvSpPr/>
          <p:nvPr/>
        </p:nvSpPr>
        <p:spPr>
          <a:xfrm>
            <a:off x="3170650" y="1774525"/>
            <a:ext cx="156600" cy="1476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1"/>
          <p:cNvSpPr/>
          <p:nvPr/>
        </p:nvSpPr>
        <p:spPr>
          <a:xfrm>
            <a:off x="3363225" y="1774525"/>
            <a:ext cx="156600" cy="147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21"/>
          <p:cNvSpPr/>
          <p:nvPr/>
        </p:nvSpPr>
        <p:spPr>
          <a:xfrm>
            <a:off x="3550062" y="1772002"/>
            <a:ext cx="156600" cy="1476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21"/>
          <p:cNvSpPr/>
          <p:nvPr/>
        </p:nvSpPr>
        <p:spPr>
          <a:xfrm>
            <a:off x="3633375" y="2202725"/>
            <a:ext cx="2087700" cy="318900"/>
          </a:xfrm>
          <a:prstGeom prst="roundRect">
            <a:avLst>
              <a:gd fmla="val 16667" name="adj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21"/>
          <p:cNvSpPr/>
          <p:nvPr/>
        </p:nvSpPr>
        <p:spPr>
          <a:xfrm>
            <a:off x="3632912" y="2593575"/>
            <a:ext cx="2087700" cy="318900"/>
          </a:xfrm>
          <a:prstGeom prst="roundRect">
            <a:avLst>
              <a:gd fmla="val 16667" name="adj"/>
            </a:avLst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21"/>
          <p:cNvSpPr/>
          <p:nvPr/>
        </p:nvSpPr>
        <p:spPr>
          <a:xfrm>
            <a:off x="3637175" y="2984425"/>
            <a:ext cx="2087700" cy="318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2"/>
          <p:cNvSpPr txBox="1"/>
          <p:nvPr/>
        </p:nvSpPr>
        <p:spPr>
          <a:xfrm>
            <a:off x="915972" y="356725"/>
            <a:ext cx="7425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Tema 4 - Integrare audio și video web</a:t>
            </a:r>
            <a:endParaRPr b="1" sz="3000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156" name="Google Shape;156;p22"/>
          <p:cNvSpPr txBox="1"/>
          <p:nvPr/>
        </p:nvSpPr>
        <p:spPr>
          <a:xfrm>
            <a:off x="866729" y="2113814"/>
            <a:ext cx="20877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Unelte</a:t>
            </a:r>
            <a:r>
              <a:rPr lang="en" sz="1800">
                <a:solidFill>
                  <a:srgbClr val="FFFFFF"/>
                </a:solidFill>
                <a:latin typeface="Inter Tight Thin"/>
                <a:ea typeface="Inter Tight Thin"/>
                <a:cs typeface="Inter Tight Thin"/>
                <a:sym typeface="Inter Tight Thin"/>
              </a:rPr>
              <a:t>: Google Slides, Google Sites, Google Fonts, Claude AI, Qwen AI, ChatGPT etc</a:t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Inter Tight Thin"/>
                <a:ea typeface="Inter Tight Thin"/>
                <a:cs typeface="Inter Tight Thin"/>
                <a:sym typeface="Inter Tight Thin"/>
              </a:rPr>
              <a:t>QRCode, </a:t>
            </a:r>
            <a:r>
              <a:rPr lang="en" sz="1800">
                <a:solidFill>
                  <a:schemeClr val="lt1"/>
                </a:solidFill>
                <a:latin typeface="Inter Tight Thin"/>
                <a:ea typeface="Inter Tight Thin"/>
                <a:cs typeface="Inter Tight Thin"/>
                <a:sym typeface="Inter Tight Thin"/>
              </a:rPr>
              <a:t>Sketchfab</a:t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</p:txBody>
      </p:sp>
      <p:sp>
        <p:nvSpPr>
          <p:cNvPr id="157" name="Google Shape;157;p22"/>
          <p:cNvSpPr txBox="1"/>
          <p:nvPr/>
        </p:nvSpPr>
        <p:spPr>
          <a:xfrm>
            <a:off x="866725" y="1295039"/>
            <a:ext cx="1983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Tema</a:t>
            </a:r>
            <a:r>
              <a:rPr lang="en" sz="1800">
                <a:solidFill>
                  <a:srgbClr val="FFFFFF"/>
                </a:solidFill>
                <a:latin typeface="Inter Tight Thin"/>
                <a:ea typeface="Inter Tight Thin"/>
                <a:cs typeface="Inter Tight Thin"/>
                <a:sym typeface="Inter Tight Thin"/>
              </a:rPr>
              <a:t>: web sau PPT  </a:t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</p:txBody>
      </p:sp>
      <p:sp>
        <p:nvSpPr>
          <p:cNvPr id="158" name="Google Shape;158;p22"/>
          <p:cNvSpPr txBox="1"/>
          <p:nvPr/>
        </p:nvSpPr>
        <p:spPr>
          <a:xfrm>
            <a:off x="6410461" y="2828175"/>
            <a:ext cx="26058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Activitate</a:t>
            </a:r>
            <a:r>
              <a:rPr lang="en" sz="1800">
                <a:solidFill>
                  <a:srgbClr val="FFFFFF"/>
                </a:solidFill>
                <a:latin typeface="Inter Tight Thin"/>
                <a:ea typeface="Inter Tight Thin"/>
                <a:cs typeface="Inter Tight Thin"/>
                <a:sym typeface="Inter Tight Thin"/>
              </a:rPr>
              <a:t>: creare web, integrare 3D, Sketchfab</a:t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</p:txBody>
      </p:sp>
      <p:sp>
        <p:nvSpPr>
          <p:cNvPr id="159" name="Google Shape;159;p22"/>
          <p:cNvSpPr txBox="1"/>
          <p:nvPr/>
        </p:nvSpPr>
        <p:spPr>
          <a:xfrm>
            <a:off x="6410461" y="1454925"/>
            <a:ext cx="23577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Detalii tehnice</a:t>
            </a:r>
            <a:r>
              <a:rPr lang="en" sz="1800">
                <a:solidFill>
                  <a:srgbClr val="FFFFFF"/>
                </a:solidFill>
                <a:latin typeface="Inter Tight Thin"/>
                <a:ea typeface="Inter Tight Thin"/>
                <a:cs typeface="Inter Tight Thin"/>
                <a:sym typeface="Inter Tight Thin"/>
              </a:rPr>
              <a:t>: Generare pagina web si integrare element 3D</a:t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</p:txBody>
      </p:sp>
      <p:sp>
        <p:nvSpPr>
          <p:cNvPr id="160" name="Google Shape;160;p22"/>
          <p:cNvSpPr/>
          <p:nvPr/>
        </p:nvSpPr>
        <p:spPr>
          <a:xfrm>
            <a:off x="3014081" y="1631000"/>
            <a:ext cx="3265800" cy="2009400"/>
          </a:xfrm>
          <a:prstGeom prst="roundRect">
            <a:avLst>
              <a:gd fmla="val 10389" name="adj"/>
            </a:avLst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22"/>
          <p:cNvSpPr/>
          <p:nvPr/>
        </p:nvSpPr>
        <p:spPr>
          <a:xfrm>
            <a:off x="3170650" y="1774525"/>
            <a:ext cx="156600" cy="1476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2"/>
          <p:cNvSpPr/>
          <p:nvPr/>
        </p:nvSpPr>
        <p:spPr>
          <a:xfrm>
            <a:off x="3363225" y="1774525"/>
            <a:ext cx="156600" cy="147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22"/>
          <p:cNvSpPr/>
          <p:nvPr/>
        </p:nvSpPr>
        <p:spPr>
          <a:xfrm>
            <a:off x="3550062" y="1772002"/>
            <a:ext cx="156600" cy="1476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4" name="Google Shape;164;p22" title="iconmonstr-video-13-24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48750" y="2312450"/>
            <a:ext cx="646500" cy="64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8137" y="1522125"/>
            <a:ext cx="2286000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3"/>
          <p:cNvSpPr txBox="1"/>
          <p:nvPr/>
        </p:nvSpPr>
        <p:spPr>
          <a:xfrm>
            <a:off x="915972" y="356725"/>
            <a:ext cx="7425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Tema - utilizarea sunetului</a:t>
            </a:r>
            <a:endParaRPr b="1" sz="3000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171" name="Google Shape;171;p23"/>
          <p:cNvSpPr txBox="1"/>
          <p:nvPr/>
        </p:nvSpPr>
        <p:spPr>
          <a:xfrm>
            <a:off x="991627" y="2340900"/>
            <a:ext cx="20877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Unelte</a:t>
            </a:r>
            <a:r>
              <a:rPr lang="en" sz="1800">
                <a:solidFill>
                  <a:srgbClr val="FFFFFF"/>
                </a:solidFill>
                <a:latin typeface="Inter Tight Thin"/>
                <a:ea typeface="Inter Tight Thin"/>
                <a:cs typeface="Inter Tight Thin"/>
                <a:sym typeface="Inter Tight Thin"/>
              </a:rPr>
              <a:t>: ElevenLabs, Suno.com</a:t>
            </a:r>
            <a:r>
              <a:rPr lang="en" sz="1800">
                <a:solidFill>
                  <a:srgbClr val="FFFFFF"/>
                </a:solidFill>
                <a:latin typeface="Inter Tight Thin"/>
                <a:ea typeface="Inter Tight Thin"/>
                <a:cs typeface="Inter Tight Thin"/>
                <a:sym typeface="Inter Tight Thin"/>
              </a:rPr>
              <a:t>, Claude AI, Qwen AI, ChatGPT etc</a:t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Inter Tight Thin"/>
                <a:ea typeface="Inter Tight Thin"/>
                <a:cs typeface="Inter Tight Thin"/>
                <a:sym typeface="Inter Tight Thin"/>
              </a:rPr>
              <a:t>QRCode</a:t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</p:txBody>
      </p:sp>
      <p:sp>
        <p:nvSpPr>
          <p:cNvPr id="172" name="Google Shape;172;p23"/>
          <p:cNvSpPr txBox="1"/>
          <p:nvPr/>
        </p:nvSpPr>
        <p:spPr>
          <a:xfrm>
            <a:off x="991623" y="1522125"/>
            <a:ext cx="1983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Tema</a:t>
            </a:r>
            <a:r>
              <a:rPr lang="en" sz="1800">
                <a:solidFill>
                  <a:srgbClr val="FFFFFF"/>
                </a:solidFill>
                <a:latin typeface="Inter Tight Thin"/>
                <a:ea typeface="Inter Tight Thin"/>
                <a:cs typeface="Inter Tight Thin"/>
                <a:sym typeface="Inter Tight Thin"/>
              </a:rPr>
              <a:t>: sunet / muzica</a:t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</p:txBody>
      </p:sp>
      <p:sp>
        <p:nvSpPr>
          <p:cNvPr id="173" name="Google Shape;173;p23"/>
          <p:cNvSpPr txBox="1"/>
          <p:nvPr/>
        </p:nvSpPr>
        <p:spPr>
          <a:xfrm>
            <a:off x="6410461" y="2521609"/>
            <a:ext cx="26058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Activitate</a:t>
            </a:r>
            <a:r>
              <a:rPr lang="en" sz="1800">
                <a:solidFill>
                  <a:srgbClr val="FFFFFF"/>
                </a:solidFill>
                <a:latin typeface="Inter Tight Thin"/>
                <a:ea typeface="Inter Tight Thin"/>
                <a:cs typeface="Inter Tight Thin"/>
                <a:sym typeface="Inter Tight Thin"/>
              </a:rPr>
              <a:t>: creare, editare, sunete si muzica</a:t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</p:txBody>
      </p:sp>
      <p:sp>
        <p:nvSpPr>
          <p:cNvPr id="174" name="Google Shape;174;p23"/>
          <p:cNvSpPr txBox="1"/>
          <p:nvPr/>
        </p:nvSpPr>
        <p:spPr>
          <a:xfrm>
            <a:off x="6410461" y="1454925"/>
            <a:ext cx="2357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Detalii tehnice</a:t>
            </a:r>
            <a:r>
              <a:rPr lang="en" sz="1800">
                <a:solidFill>
                  <a:srgbClr val="FFFFFF"/>
                </a:solidFill>
                <a:latin typeface="Inter Tight Thin"/>
                <a:ea typeface="Inter Tight Thin"/>
                <a:cs typeface="Inter Tight Thin"/>
                <a:sym typeface="Inter Tight Thin"/>
              </a:rPr>
              <a:t>: generare de sunete</a:t>
            </a:r>
            <a:endParaRPr sz="1800">
              <a:solidFill>
                <a:srgbClr val="FFFFFF"/>
              </a:solidFill>
              <a:latin typeface="Inter Tight Thin"/>
              <a:ea typeface="Inter Tight Thin"/>
              <a:cs typeface="Inter Tight Thin"/>
              <a:sym typeface="Inter Tight Thi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4"/>
          <p:cNvSpPr/>
          <p:nvPr/>
        </p:nvSpPr>
        <p:spPr>
          <a:xfrm>
            <a:off x="1285488" y="1978950"/>
            <a:ext cx="1691700" cy="1725900"/>
          </a:xfrm>
          <a:prstGeom prst="roundRect">
            <a:avLst>
              <a:gd fmla="val 8726" name="adj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24">
            <a:hlinkClick r:id="rId3"/>
          </p:cNvPr>
          <p:cNvSpPr txBox="1"/>
          <p:nvPr/>
        </p:nvSpPr>
        <p:spPr>
          <a:xfrm>
            <a:off x="3390899" y="2287788"/>
            <a:ext cx="53517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TINY URL</a:t>
            </a:r>
            <a:endParaRPr b="1" sz="6000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pic>
        <p:nvPicPr>
          <p:cNvPr id="181" name="Google Shape;18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67325" y="2077875"/>
            <a:ext cx="1528025" cy="152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