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Lst>
  <p:sldSz cy="5143500" cx="9144000"/>
  <p:notesSz cx="6858000" cy="9144000"/>
  <p:embeddedFontLst>
    <p:embeddedFont>
      <p:font typeface="Inter Tight Light"/>
      <p:regular r:id="rId57"/>
      <p:bold r:id="rId58"/>
      <p:italic r:id="rId59"/>
      <p:boldItalic r:id="rId60"/>
    </p:embeddedFont>
    <p:embeddedFont>
      <p:font typeface="Inter Tight"/>
      <p:regular r:id="rId61"/>
      <p:bold r:id="rId62"/>
      <p:italic r:id="rId63"/>
      <p:boldItalic r:id="rId64"/>
    </p:embeddedFont>
    <p:embeddedFont>
      <p:font typeface="Inter Tight ExtraBold"/>
      <p:bold r:id="rId65"/>
      <p:boldItalic r:id="rId6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font" Target="fonts/InterTight-bold.fntdata"/><Relationship Id="rId61" Type="http://schemas.openxmlformats.org/officeDocument/2006/relationships/font" Target="fonts/InterTight-regular.fntdata"/><Relationship Id="rId20" Type="http://schemas.openxmlformats.org/officeDocument/2006/relationships/slide" Target="slides/slide16.xml"/><Relationship Id="rId64" Type="http://schemas.openxmlformats.org/officeDocument/2006/relationships/font" Target="fonts/InterTight-boldItalic.fntdata"/><Relationship Id="rId63" Type="http://schemas.openxmlformats.org/officeDocument/2006/relationships/font" Target="fonts/InterTight-italic.fntdata"/><Relationship Id="rId22" Type="http://schemas.openxmlformats.org/officeDocument/2006/relationships/slide" Target="slides/slide18.xml"/><Relationship Id="rId66" Type="http://schemas.openxmlformats.org/officeDocument/2006/relationships/font" Target="fonts/InterTightExtraBold-boldItalic.fntdata"/><Relationship Id="rId21" Type="http://schemas.openxmlformats.org/officeDocument/2006/relationships/slide" Target="slides/slide17.xml"/><Relationship Id="rId65" Type="http://schemas.openxmlformats.org/officeDocument/2006/relationships/font" Target="fonts/InterTightExtraBold-bold.fntdata"/><Relationship Id="rId24" Type="http://schemas.openxmlformats.org/officeDocument/2006/relationships/slide" Target="slides/slide20.xml"/><Relationship Id="rId23" Type="http://schemas.openxmlformats.org/officeDocument/2006/relationships/slide" Target="slides/slide19.xml"/><Relationship Id="rId60" Type="http://schemas.openxmlformats.org/officeDocument/2006/relationships/font" Target="fonts/InterTightLight-boldItalic.fntdata"/><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font" Target="fonts/InterTightLight-regular.fntdata"/><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font" Target="fonts/InterTightLight-italic.fntdata"/><Relationship Id="rId14" Type="http://schemas.openxmlformats.org/officeDocument/2006/relationships/slide" Target="slides/slide10.xml"/><Relationship Id="rId58" Type="http://schemas.openxmlformats.org/officeDocument/2006/relationships/font" Target="fonts/InterTightLight-bold.fntdata"/><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a1ece9b02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a1ece9b02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3a1ece9b025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3a1ece9b025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g3a92ae6f13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 name="Google Shape;68;g3a92ae6f13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g3a92ae6f13d_0_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3a92ae6f13d_0_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a2fec49d03_0_1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a2fec49d03_0_1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a2fec49d03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a2fec49d03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3a92ae6f13d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3a92ae6f13d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3a92ae6f13d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3a92ae6f13d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3a92ae6f13d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3a92ae6f13d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 name="Shape 129"/>
        <p:cNvGrpSpPr/>
        <p:nvPr/>
      </p:nvGrpSpPr>
      <p:grpSpPr>
        <a:xfrm>
          <a:off x="0" y="0"/>
          <a:ext cx="0" cy="0"/>
          <a:chOff x="0" y="0"/>
          <a:chExt cx="0" cy="0"/>
        </a:xfrm>
      </p:grpSpPr>
      <p:sp>
        <p:nvSpPr>
          <p:cNvPr id="130" name="Google Shape;130;g3a92ae6f13d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 name="Google Shape;131;g3a92ae6f13d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3a92ae6f13d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3a92ae6f13d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a64be968e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3a64be968e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3993d84934c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3993d84934c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993d84934c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993d84934c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a92ae6f13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a92ae6f13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a92ae6f13d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a92ae6f13d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993d84934c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3993d84934c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993d84934c_0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3993d84934c_0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993d84934c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993d84934c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a4826b59f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a4826b59f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3a4826b59f4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3a4826b59f4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3a990d7c333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3a990d7c333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a4826b59f4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a4826b59f4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a4826b59f4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a4826b59f4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a2fec49d03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a2fec49d03_0_2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3a2fec49d03_0_2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3a2fec49d03_0_2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g3993d84934c_0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9" name="Google Shape;279;g3993d84934c_0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993d84934c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993d84934c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a2bc412266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a2bc412266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3993d84934c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3993d84934c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3a92ae6f13d_0_1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3a92ae6f13d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a92ae6f13d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a92ae6f13d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993d84934c_0_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993d84934c_0_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3a2fec49d03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3a2fec49d03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a2fec49d03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3a2fec49d03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a2fec49d03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a2fec49d03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a2fec49d03_0_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a2fec49d03_0_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4" name="Shape 374"/>
        <p:cNvGrpSpPr/>
        <p:nvPr/>
      </p:nvGrpSpPr>
      <p:grpSpPr>
        <a:xfrm>
          <a:off x="0" y="0"/>
          <a:ext cx="0" cy="0"/>
          <a:chOff x="0" y="0"/>
          <a:chExt cx="0" cy="0"/>
        </a:xfrm>
      </p:grpSpPr>
      <p:sp>
        <p:nvSpPr>
          <p:cNvPr id="375" name="Google Shape;375;g3a2fec49d03_0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6" name="Google Shape;376;g3a2fec49d03_0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3993d84934c_0_1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3993d84934c_0_1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3993d84934c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5" name="Google Shape;395;g3993d84934c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3993d84934c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3993d84934c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3a2fec49d03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3a2fec49d03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a2fec49d03_0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5" name="Google Shape;425;g3a2fec49d03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g3a2fec49d0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5" name="Google Shape;435;g3a2fec49d0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3a2fec49d03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3a2fec49d03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993d84934c_0_1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3993d84934c_0_1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3a2fec49d03_0_2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3a2fec49d03_0_2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3a2fec49d03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9" name="Google Shape;469;g3a2fec49d03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3a2fec49d03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3a2fec49d03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3a2fec49d0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3a2fec49d0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3a2fec49d03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3a2fec49d03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3993d84934c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3993d84934c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hyperlink" Target="https://notebooklm.googl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hyperlink" Target="https://cleverschool.ai/app" TargetMode="External"/><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hyperlink" Target="https://strongeditor.com/" TargetMode="Externa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hyperlink" Target="https://gemini.google.com/app" TargetMode="External"/><Relationship Id="rId4" Type="http://schemas.openxmlformats.org/officeDocument/2006/relationships/image" Target="../media/image3.png"/><Relationship Id="rId5" Type="http://schemas.openxmlformats.org/officeDocument/2006/relationships/hyperlink" Target="https://chatgpt.com/" TargetMode="External"/><Relationship Id="rId6"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hyperlink" Target="https://claude.ai" TargetMode="Externa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hyperlink" Target="https://www.zerogpt.com/" TargetMode="Externa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s://www.studocu.com/" TargetMode="Externa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hyperlink" Target="https://www.scribbr.com/" TargetMode="External"/><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hyperlink" Target="https://essaypass.ai/" TargetMode="Externa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hyperlink" Target="https://www.gpthumanizer.ai/" TargetMode="Externa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hyperlink" Target="https://www.perplexity.ai/" TargetMode="Externa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hyperlink" Target="https://workspace.google.com/products/slides/" TargetMode="Externa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hyperlink" Target="https://slidesgo.com/" TargetMode="Externa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hyperlink" Target="https://stitch.withgoogle.com/" TargetMode="Externa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s://www.figma.com/education/" TargetMode="Externa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hyperlink" Target="https://padlet.com/" TargetMode="Externa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hyperlink" Target="https://miro.com/" TargetMode="External"/><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hyperlink" Target="https://www.canva.com/" TargetMode="Externa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hyperlink" Target="https://sites.google.com/" TargetMode="Externa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hyperlink" Target="https://lovable.dev/" TargetMode="External"/><Relationship Id="rId4"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hyperlink" Target="https://copilot.microsoft.com" TargetMode="Externa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hyperlink" Target="https://classroom.google.com" TargetMode="Externa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hyperlink" Target="https://teams.microsoft.com/v2/" TargetMode="Externa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hyperlink" Target="https://h5p.org/content-types-and-applications" TargetMode="External"/><Relationship Id="rId4" Type="http://schemas.openxmlformats.org/officeDocument/2006/relationships/image" Target="../media/image24.png"/><Relationship Id="rId5" Type="http://schemas.openxmlformats.org/officeDocument/2006/relationships/hyperlink" Target="https://h5p.org/" TargetMode="Externa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hyperlink" Target="https://pickaxe.co" TargetMode="External"/><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hyperlink" Target="https://huggingface.co/spaces" TargetMode="External"/><Relationship Id="rId4" Type="http://schemas.openxmlformats.org/officeDocument/2006/relationships/hyperlink" Target="https://huggingface.co/spaces/enzostvs/deepsite" TargetMode="External"/><Relationship Id="rId5" Type="http://schemas.openxmlformats.org/officeDocument/2006/relationships/image" Target="../media/image1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hyperlink" Target="https://elevenlabs.io/" TargetMode="External"/><Relationship Id="rId4" Type="http://schemas.openxmlformats.org/officeDocument/2006/relationships/image" Target="../media/image30.png"/><Relationship Id="rId5" Type="http://schemas.openxmlformats.org/officeDocument/2006/relationships/hyperlink" Target="https://elevenlabs.io/"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hyperlink" Target="https://suno.com/" TargetMode="External"/><Relationship Id="rId4" Type="http://schemas.openxmlformats.org/officeDocument/2006/relationships/image" Target="../media/image4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hyperlink" Target="https://marble.worldlabs.ai/" TargetMode="Externa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hyperlink" Target="https://skybox.blockadelabs.com/" TargetMode="External"/><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hyperlink" Target="https://sketchfab.com/" TargetMode="Externa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hyperlink" Target="https://spline.design/" TargetMode="External"/><Relationship Id="rId4" Type="http://schemas.openxmlformats.org/officeDocument/2006/relationships/image" Target="../media/image40.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hyperlink" Target="http://www.hyper3d.ai" TargetMode="External"/><Relationship Id="rId4" Type="http://schemas.openxmlformats.org/officeDocument/2006/relationships/image" Target="../media/image3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hyperlink" Target="http://www.meshy.ai" TargetMode="External"/><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hyperlink" Target="https://hyper3d.ai/omnicraft" TargetMode="External"/><Relationship Id="rId4" Type="http://schemas.openxmlformats.org/officeDocument/2006/relationships/image" Target="../media/image3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hyperlink" Target="https://lmarena.ai/" TargetMode="External"/><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34.png"/><Relationship Id="rId4" Type="http://schemas.openxmlformats.org/officeDocument/2006/relationships/hyperlink" Target="https://www.recraft.ai/"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hyperlink" Target="http://deepseek.com/" TargetMode="External"/><Relationship Id="rId4" Type="http://schemas.openxmlformats.org/officeDocument/2006/relationships/hyperlink" Target="https://www.deepseek.com/en" TargetMode="External"/><Relationship Id="rId5" Type="http://schemas.openxmlformats.org/officeDocument/2006/relationships/image" Target="../media/image36.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hyperlink" Target="http://qwen.ai/" TargetMode="External"/><Relationship Id="rId4" Type="http://schemas.openxmlformats.org/officeDocument/2006/relationships/image" Target="../media/image43.png"/><Relationship Id="rId5" Type="http://schemas.openxmlformats.org/officeDocument/2006/relationships/hyperlink" Target="https://chat.qwen.ai/"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39.png"/><Relationship Id="rId4" Type="http://schemas.openxmlformats.org/officeDocument/2006/relationships/hyperlink" Target="https://sora.chatgpt.com/"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hyperlink" Target="https://labs.google/flow/" TargetMode="External"/><Relationship Id="rId4" Type="http://schemas.openxmlformats.org/officeDocument/2006/relationships/image" Target="../media/image49.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37.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hyperlink" Target="https://pika.art" TargetMode="External"/><Relationship Id="rId4" Type="http://schemas.openxmlformats.org/officeDocument/2006/relationships/image" Target="../media/image3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hyperlink" Target="https://lumalabs.ai/" TargetMode="External"/><Relationship Id="rId4" Type="http://schemas.openxmlformats.org/officeDocument/2006/relationships/hyperlink" Target="https://runwayml.com/" TargetMode="External"/><Relationship Id="rId5" Type="http://schemas.openxmlformats.org/officeDocument/2006/relationships/hyperlink" Target="https://app.pixverse.ai" TargetMode="External"/><Relationship Id="rId6" Type="http://schemas.openxmlformats.org/officeDocument/2006/relationships/hyperlink" Target="https://wan.video/" TargetMode="Externa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hyperlink" Target="https://www.simli.com/" TargetMode="External"/><Relationship Id="rId4" Type="http://schemas.openxmlformats.org/officeDocument/2006/relationships/image" Target="../media/image47.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hyperlink" Target="https://theresanaiforthat.com/" TargetMode="External"/><Relationship Id="rId4" Type="http://schemas.openxmlformats.org/officeDocument/2006/relationships/image" Target="../media/image46.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hyperlink" Target="https://www.europeana.eu/ro" TargetMode="External"/><Relationship Id="rId4" Type="http://schemas.openxmlformats.org/officeDocument/2006/relationships/image" Target="../media/image42.png"/><Relationship Id="rId5" Type="http://schemas.openxmlformats.org/officeDocument/2006/relationships/hyperlink" Target="https://www.europeana.eu" TargetMode="Externa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hyperlink" Target="https://www.photopea.com/" TargetMode="External"/><Relationship Id="rId4" Type="http://schemas.openxmlformats.org/officeDocument/2006/relationships/image" Target="../media/image45.png"/><Relationship Id="rId5" Type="http://schemas.openxmlformats.org/officeDocument/2006/relationships/hyperlink" Target="https://www.photopea.com/"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hyperlink" Target="http://www.xqr.ro" TargetMode="External"/><Relationship Id="rId4" Type="http://schemas.openxmlformats.org/officeDocument/2006/relationships/image" Target="../media/image4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hyperlink" Target="https://willrobotstakemyjob.com/" TargetMode="External"/><Relationship Id="rId4" Type="http://schemas.openxmlformats.org/officeDocument/2006/relationships/hyperlink" Target="https://www.worldometers.info/ro/" TargetMode="External"/><Relationship Id="rId11" Type="http://schemas.openxmlformats.org/officeDocument/2006/relationships/hyperlink" Target="https://worldagroforestry.org/tree-knowledge/type-of-resource/tree-databases" TargetMode="External"/><Relationship Id="rId10" Type="http://schemas.openxmlformats.org/officeDocument/2006/relationships/hyperlink" Target="https://thenounproject.com/" TargetMode="External"/><Relationship Id="rId9" Type="http://schemas.openxmlformats.org/officeDocument/2006/relationships/hyperlink" Target="https://unsplash.com/" TargetMode="External"/><Relationship Id="rId5" Type="http://schemas.openxmlformats.org/officeDocument/2006/relationships/hyperlink" Target="https://webjava.com/" TargetMode="External"/><Relationship Id="rId6" Type="http://schemas.openxmlformats.org/officeDocument/2006/relationships/hyperlink" Target="https://tinyurl.com/" TargetMode="External"/><Relationship Id="rId7" Type="http://schemas.openxmlformats.org/officeDocument/2006/relationships/hyperlink" Target="https://www.pixabay.com" TargetMode="External"/><Relationship Id="rId8" Type="http://schemas.openxmlformats.org/officeDocument/2006/relationships/hyperlink" Target="https://www.pixabay.com"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3" name="Shape 53"/>
        <p:cNvGrpSpPr/>
        <p:nvPr/>
      </p:nvGrpSpPr>
      <p:grpSpPr>
        <a:xfrm>
          <a:off x="0" y="0"/>
          <a:ext cx="0" cy="0"/>
          <a:chOff x="0" y="0"/>
          <a:chExt cx="0" cy="0"/>
        </a:xfrm>
      </p:grpSpPr>
      <p:sp>
        <p:nvSpPr>
          <p:cNvPr id="54" name="Google Shape;54;p13"/>
          <p:cNvSpPr txBox="1"/>
          <p:nvPr/>
        </p:nvSpPr>
        <p:spPr>
          <a:xfrm>
            <a:off x="915972" y="1870275"/>
            <a:ext cx="7425600" cy="203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b="1" lang="en" sz="6000">
                <a:solidFill>
                  <a:srgbClr val="FFFFFF"/>
                </a:solidFill>
                <a:latin typeface="Inter Tight"/>
                <a:ea typeface="Inter Tight"/>
                <a:cs typeface="Inter Tight"/>
                <a:sym typeface="Inter Tight"/>
              </a:rPr>
              <a:t>Ghid instrumente digitale</a:t>
            </a:r>
            <a:endParaRPr b="1" sz="6000">
              <a:solidFill>
                <a:srgbClr val="FFFFFF"/>
              </a:solidFill>
              <a:latin typeface="Inter Tight"/>
              <a:ea typeface="Inter Tight"/>
              <a:cs typeface="Inter Tight"/>
              <a:sym typeface="Inter Tight"/>
            </a:endParaRPr>
          </a:p>
        </p:txBody>
      </p:sp>
      <p:sp>
        <p:nvSpPr>
          <p:cNvPr id="55" name="Google Shape;55;p13"/>
          <p:cNvSpPr txBox="1"/>
          <p:nvPr/>
        </p:nvSpPr>
        <p:spPr>
          <a:xfrm>
            <a:off x="909400" y="692600"/>
            <a:ext cx="7254300" cy="123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700">
                <a:solidFill>
                  <a:srgbClr val="FFFFFF"/>
                </a:solidFill>
                <a:latin typeface="Inter Tight"/>
                <a:ea typeface="Inter Tight"/>
                <a:cs typeface="Inter Tight"/>
                <a:sym typeface="Inter Tight"/>
              </a:rPr>
              <a:t>UNIVERSITATEA DE STAT DIN MOLDOVA</a:t>
            </a:r>
            <a:endParaRPr b="1" sz="1700">
              <a:solidFill>
                <a:srgbClr val="FFFFFF"/>
              </a:solidFill>
              <a:latin typeface="Inter Tight"/>
              <a:ea typeface="Inter Tight"/>
              <a:cs typeface="Inter Tight"/>
              <a:sym typeface="Inter Tight"/>
            </a:endParaRPr>
          </a:p>
          <a:p>
            <a:pPr indent="0" lvl="0" marL="0" rtl="0" algn="ctr">
              <a:spcBef>
                <a:spcPts val="0"/>
              </a:spcBef>
              <a:spcAft>
                <a:spcPts val="0"/>
              </a:spcAft>
              <a:buNone/>
            </a:pPr>
            <a:r>
              <a:rPr lang="en" sz="1700">
                <a:solidFill>
                  <a:srgbClr val="FFFFFF"/>
                </a:solidFill>
                <a:latin typeface="Inter Tight"/>
                <a:ea typeface="Inter Tight"/>
                <a:cs typeface="Inter Tight"/>
                <a:sym typeface="Inter Tight"/>
              </a:rPr>
              <a:t>FACULTATEA PSIHOLOGIE, ŞTIINŢE ALE EDUCAŢIEI, SOCIOLOGIE ȘI ASISTENȚĂ SOCIALĂ</a:t>
            </a:r>
            <a:endParaRPr sz="1700">
              <a:solidFill>
                <a:srgbClr val="FFFFFF"/>
              </a:solidFill>
              <a:latin typeface="Inter Tight"/>
              <a:ea typeface="Inter Tight"/>
              <a:cs typeface="Inter Tight"/>
              <a:sym typeface="Inter Tight"/>
            </a:endParaRPr>
          </a:p>
          <a:p>
            <a:pPr indent="0" lvl="0" marL="0" rtl="0" algn="ctr">
              <a:spcBef>
                <a:spcPts val="0"/>
              </a:spcBef>
              <a:spcAft>
                <a:spcPts val="0"/>
              </a:spcAft>
              <a:buNone/>
            </a:pPr>
            <a:r>
              <a:rPr lang="en" sz="1700">
                <a:solidFill>
                  <a:srgbClr val="FFFFFF"/>
                </a:solidFill>
                <a:latin typeface="Inter Tight"/>
                <a:ea typeface="Inter Tight"/>
                <a:cs typeface="Inter Tight"/>
                <a:sym typeface="Inter Tight"/>
              </a:rPr>
              <a:t>DEPARTAMENTUL ŞTIINŢE ALE EDUCAŢIEI</a:t>
            </a:r>
            <a:endParaRPr sz="1700">
              <a:solidFill>
                <a:srgbClr val="FFFFFF"/>
              </a:solidFill>
              <a:latin typeface="Inter Tight"/>
              <a:ea typeface="Inter Tight"/>
              <a:cs typeface="Inter Tight"/>
              <a:sym typeface="Inter Tight"/>
            </a:endParaRPr>
          </a:p>
        </p:txBody>
      </p:sp>
      <p:sp>
        <p:nvSpPr>
          <p:cNvPr id="56" name="Google Shape;56;p13"/>
          <p:cNvSpPr txBox="1"/>
          <p:nvPr/>
        </p:nvSpPr>
        <p:spPr>
          <a:xfrm>
            <a:off x="2219950" y="4140625"/>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noiembrie 2025</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0" name="Shape 60"/>
        <p:cNvGrpSpPr/>
        <p:nvPr/>
      </p:nvGrpSpPr>
      <p:grpSpPr>
        <a:xfrm>
          <a:off x="0" y="0"/>
          <a:ext cx="0" cy="0"/>
          <a:chOff x="0" y="0"/>
          <a:chExt cx="0" cy="0"/>
        </a:xfrm>
      </p:grpSpPr>
      <p:sp>
        <p:nvSpPr>
          <p:cNvPr id="61" name="Google Shape;61;p14"/>
          <p:cNvSpPr/>
          <p:nvPr/>
        </p:nvSpPr>
        <p:spPr>
          <a:xfrm>
            <a:off x="6687672" y="476858"/>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500">
                <a:solidFill>
                  <a:srgbClr val="FFFFFF"/>
                </a:solidFill>
                <a:latin typeface="Inter Tight ExtraBold"/>
                <a:ea typeface="Inter Tight ExtraBold"/>
                <a:cs typeface="Inter Tight ExtraBold"/>
                <a:sym typeface="Inter Tight ExtraBold"/>
              </a:rPr>
              <a:t>AI</a:t>
            </a:r>
            <a:endParaRPr sz="2500">
              <a:solidFill>
                <a:srgbClr val="FFFFFF"/>
              </a:solidFill>
              <a:latin typeface="Inter Tight ExtraBold"/>
              <a:ea typeface="Inter Tight ExtraBold"/>
              <a:cs typeface="Inter Tight ExtraBold"/>
              <a:sym typeface="Inter Tight ExtraBold"/>
            </a:endParaRPr>
          </a:p>
        </p:txBody>
      </p:sp>
      <p:pic>
        <p:nvPicPr>
          <p:cNvPr id="62" name="Google Shape;62;p14"/>
          <p:cNvPicPr preferRelativeResize="0"/>
          <p:nvPr/>
        </p:nvPicPr>
        <p:blipFill rotWithShape="1">
          <a:blip r:embed="rId3">
            <a:alphaModFix/>
          </a:blip>
          <a:srcRect b="0" l="0" r="18540" t="0"/>
          <a:stretch/>
        </p:blipFill>
        <p:spPr>
          <a:xfrm>
            <a:off x="2144575" y="833675"/>
            <a:ext cx="4764000" cy="1543200"/>
          </a:xfrm>
          <a:prstGeom prst="roundRect">
            <a:avLst>
              <a:gd fmla="val 16667" name="adj"/>
            </a:avLst>
          </a:prstGeom>
          <a:noFill/>
          <a:ln>
            <a:noFill/>
          </a:ln>
        </p:spPr>
      </p:pic>
      <p:sp>
        <p:nvSpPr>
          <p:cNvPr id="63" name="Google Shape;63;p14"/>
          <p:cNvSpPr txBox="1"/>
          <p:nvPr/>
        </p:nvSpPr>
        <p:spPr>
          <a:xfrm>
            <a:off x="2231300" y="3902175"/>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4">
                  <a:extLst>
                    <a:ext uri="{A12FA001-AC4F-418D-AE19-62706E023703}">
                      <ahyp:hlinkClr val="tx"/>
                    </a:ext>
                  </a:extLst>
                </a:hlinkClick>
              </a:rPr>
              <a:t>https://notebooklm.google/</a:t>
            </a:r>
            <a:endParaRPr sz="1700">
              <a:solidFill>
                <a:srgbClr val="FFFFFF"/>
              </a:solidFill>
              <a:latin typeface="Inter Tight Light"/>
              <a:ea typeface="Inter Tight Light"/>
              <a:cs typeface="Inter Tight Light"/>
              <a:sym typeface="Inter Tight Light"/>
            </a:endParaRPr>
          </a:p>
        </p:txBody>
      </p:sp>
      <p:sp>
        <p:nvSpPr>
          <p:cNvPr id="64" name="Google Shape;64;p14"/>
          <p:cNvSpPr txBox="1"/>
          <p:nvPr/>
        </p:nvSpPr>
        <p:spPr>
          <a:xfrm>
            <a:off x="1646375" y="2851025"/>
            <a:ext cx="6074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Capacitatea de a crea gratuit video, audio, </a:t>
            </a:r>
            <a:r>
              <a:rPr lang="en" sz="1700">
                <a:solidFill>
                  <a:srgbClr val="FFFFFF"/>
                </a:solidFill>
                <a:latin typeface="Inter Tight Light"/>
                <a:ea typeface="Inter Tight Light"/>
                <a:cs typeface="Inter Tight Light"/>
                <a:sym typeface="Inter Tight Light"/>
              </a:rPr>
              <a:t>hărți</a:t>
            </a:r>
            <a:r>
              <a:rPr lang="en" sz="1700">
                <a:solidFill>
                  <a:srgbClr val="FFFFFF"/>
                </a:solidFill>
                <a:latin typeface="Inter Tight Light"/>
                <a:ea typeface="Inter Tight Light"/>
                <a:cs typeface="Inter Tight Light"/>
                <a:sym typeface="Inter Tight Light"/>
              </a:rPr>
              <a:t> conținut, chestionare - pornind de la un document.</a:t>
            </a:r>
            <a:endParaRPr sz="1700">
              <a:solidFill>
                <a:srgbClr val="FFFFFF"/>
              </a:solidFill>
              <a:latin typeface="Inter Tight Light"/>
              <a:ea typeface="Inter Tight Light"/>
              <a:cs typeface="Inter Tight Light"/>
              <a:sym typeface="Inter Tight Light"/>
            </a:endParaRPr>
          </a:p>
        </p:txBody>
      </p:sp>
      <p:sp>
        <p:nvSpPr>
          <p:cNvPr id="65" name="Google Shape;65;p14"/>
          <p:cNvSpPr txBox="1"/>
          <p:nvPr/>
        </p:nvSpPr>
        <p:spPr>
          <a:xfrm>
            <a:off x="1651700" y="1534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procesare conținut</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69" name="Shape 69"/>
        <p:cNvGrpSpPr/>
        <p:nvPr/>
      </p:nvGrpSpPr>
      <p:grpSpPr>
        <a:xfrm>
          <a:off x="0" y="0"/>
          <a:ext cx="0" cy="0"/>
          <a:chOff x="0" y="0"/>
          <a:chExt cx="0" cy="0"/>
        </a:xfrm>
      </p:grpSpPr>
      <p:sp>
        <p:nvSpPr>
          <p:cNvPr id="70" name="Google Shape;70;p15"/>
          <p:cNvSpPr/>
          <p:nvPr/>
        </p:nvSpPr>
        <p:spPr>
          <a:xfrm>
            <a:off x="6517372" y="715308"/>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500">
                <a:solidFill>
                  <a:srgbClr val="FFFFFF"/>
                </a:solidFill>
                <a:latin typeface="Inter Tight ExtraBold"/>
                <a:ea typeface="Inter Tight ExtraBold"/>
                <a:cs typeface="Inter Tight ExtraBold"/>
                <a:sym typeface="Inter Tight ExtraBold"/>
              </a:rPr>
              <a:t>AI</a:t>
            </a:r>
            <a:endParaRPr sz="2500">
              <a:solidFill>
                <a:srgbClr val="FFFFFF"/>
              </a:solidFill>
              <a:latin typeface="Inter Tight ExtraBold"/>
              <a:ea typeface="Inter Tight ExtraBold"/>
              <a:cs typeface="Inter Tight ExtraBold"/>
              <a:sym typeface="Inter Tight ExtraBold"/>
            </a:endParaRPr>
          </a:p>
        </p:txBody>
      </p:sp>
      <p:sp>
        <p:nvSpPr>
          <p:cNvPr id="71" name="Google Shape;71;p15"/>
          <p:cNvSpPr txBox="1"/>
          <p:nvPr/>
        </p:nvSpPr>
        <p:spPr>
          <a:xfrm>
            <a:off x="2231300" y="3902175"/>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https://cleverschool.ai/app</a:t>
            </a:r>
            <a:endParaRPr sz="1700">
              <a:solidFill>
                <a:srgbClr val="FFFFFF"/>
              </a:solidFill>
              <a:latin typeface="Inter Tight Light"/>
              <a:ea typeface="Inter Tight Light"/>
              <a:cs typeface="Inter Tight Light"/>
              <a:sym typeface="Inter Tight Light"/>
            </a:endParaRPr>
          </a:p>
        </p:txBody>
      </p:sp>
      <p:sp>
        <p:nvSpPr>
          <p:cNvPr id="72" name="Google Shape;72;p15"/>
          <p:cNvSpPr txBox="1"/>
          <p:nvPr/>
        </p:nvSpPr>
        <p:spPr>
          <a:xfrm>
            <a:off x="1646375" y="2578522"/>
            <a:ext cx="60747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 AI cu versiune gratuită, recomandat în educație pentru cadre didactice, deoarece generează și automatizează planuri de lecție, rubrici, rapoarte și alte resurse didactice.</a:t>
            </a:r>
            <a:endParaRPr sz="1700">
              <a:solidFill>
                <a:srgbClr val="FFFFFF"/>
              </a:solidFill>
              <a:latin typeface="Inter Tight Light"/>
              <a:ea typeface="Inter Tight Light"/>
              <a:cs typeface="Inter Tight Light"/>
              <a:sym typeface="Inter Tight Light"/>
            </a:endParaRPr>
          </a:p>
        </p:txBody>
      </p:sp>
      <p:pic>
        <p:nvPicPr>
          <p:cNvPr id="73" name="Google Shape;73;p15"/>
          <p:cNvPicPr preferRelativeResize="0"/>
          <p:nvPr/>
        </p:nvPicPr>
        <p:blipFill>
          <a:blip r:embed="rId4">
            <a:alphaModFix/>
          </a:blip>
          <a:stretch>
            <a:fillRect/>
          </a:stretch>
        </p:blipFill>
        <p:spPr>
          <a:xfrm>
            <a:off x="2775250" y="1167934"/>
            <a:ext cx="4000500" cy="1219200"/>
          </a:xfrm>
          <a:prstGeom prst="roundRect">
            <a:avLst>
              <a:gd fmla="val 16667" name="adj"/>
            </a:avLst>
          </a:prstGeom>
          <a:noFill/>
          <a:ln>
            <a:noFill/>
          </a:ln>
        </p:spPr>
      </p:pic>
      <p:sp>
        <p:nvSpPr>
          <p:cNvPr id="74" name="Google Shape;74;p15"/>
          <p:cNvSpPr txBox="1"/>
          <p:nvPr/>
        </p:nvSpPr>
        <p:spPr>
          <a:xfrm>
            <a:off x="1651700" y="1534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procesare &amp; generare conținut</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78" name="Shape 78"/>
        <p:cNvGrpSpPr/>
        <p:nvPr/>
      </p:nvGrpSpPr>
      <p:grpSpPr>
        <a:xfrm>
          <a:off x="0" y="0"/>
          <a:ext cx="0" cy="0"/>
          <a:chOff x="0" y="0"/>
          <a:chExt cx="0" cy="0"/>
        </a:xfrm>
      </p:grpSpPr>
      <p:sp>
        <p:nvSpPr>
          <p:cNvPr id="79" name="Google Shape;79;p16"/>
          <p:cNvSpPr txBox="1"/>
          <p:nvPr/>
        </p:nvSpPr>
        <p:spPr>
          <a:xfrm>
            <a:off x="2231300" y="3902175"/>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https://strongeditor.com/</a:t>
            </a:r>
            <a:endParaRPr sz="1700">
              <a:solidFill>
                <a:srgbClr val="FFFFFF"/>
              </a:solidFill>
              <a:latin typeface="Inter Tight Light"/>
              <a:ea typeface="Inter Tight Light"/>
              <a:cs typeface="Inter Tight Light"/>
              <a:sym typeface="Inter Tight Light"/>
            </a:endParaRPr>
          </a:p>
        </p:txBody>
      </p:sp>
      <p:sp>
        <p:nvSpPr>
          <p:cNvPr id="80" name="Google Shape;80;p16"/>
          <p:cNvSpPr txBox="1"/>
          <p:nvPr/>
        </p:nvSpPr>
        <p:spPr>
          <a:xfrm>
            <a:off x="1646375" y="2578522"/>
            <a:ext cx="60747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Platformă gratuită de editare text online, utilă în educaţie pentru îmbunătăţirea stilului scris prin evidenţierea, în timp real, a formulărilor slabe sau neclare.</a:t>
            </a:r>
            <a:endParaRPr sz="1700">
              <a:solidFill>
                <a:srgbClr val="FFFFFF"/>
              </a:solidFill>
              <a:latin typeface="Inter Tight Light"/>
              <a:ea typeface="Inter Tight Light"/>
              <a:cs typeface="Inter Tight Light"/>
              <a:sym typeface="Inter Tight Light"/>
            </a:endParaRPr>
          </a:p>
        </p:txBody>
      </p:sp>
      <p:pic>
        <p:nvPicPr>
          <p:cNvPr id="81" name="Google Shape;81;p16"/>
          <p:cNvPicPr preferRelativeResize="0"/>
          <p:nvPr/>
        </p:nvPicPr>
        <p:blipFill rotWithShape="1">
          <a:blip r:embed="rId4">
            <a:alphaModFix/>
          </a:blip>
          <a:srcRect b="8742" l="0" r="0" t="0"/>
          <a:stretch/>
        </p:blipFill>
        <p:spPr>
          <a:xfrm>
            <a:off x="2816825" y="1007996"/>
            <a:ext cx="3733800" cy="1060200"/>
          </a:xfrm>
          <a:prstGeom prst="roundRect">
            <a:avLst>
              <a:gd fmla="val 16667" name="adj"/>
            </a:avLst>
          </a:prstGeom>
          <a:noFill/>
          <a:ln>
            <a:noFill/>
          </a:ln>
        </p:spPr>
      </p:pic>
      <p:sp>
        <p:nvSpPr>
          <p:cNvPr id="82" name="Google Shape;82;p16"/>
          <p:cNvSpPr txBox="1"/>
          <p:nvPr/>
        </p:nvSpPr>
        <p:spPr>
          <a:xfrm>
            <a:off x="1776075" y="1534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general</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86" name="Shape 86"/>
        <p:cNvGrpSpPr/>
        <p:nvPr/>
      </p:nvGrpSpPr>
      <p:grpSpPr>
        <a:xfrm>
          <a:off x="0" y="0"/>
          <a:ext cx="0" cy="0"/>
          <a:chOff x="0" y="0"/>
          <a:chExt cx="0" cy="0"/>
        </a:xfrm>
      </p:grpSpPr>
      <p:sp>
        <p:nvSpPr>
          <p:cNvPr id="87" name="Google Shape;87;p17"/>
          <p:cNvSpPr/>
          <p:nvPr/>
        </p:nvSpPr>
        <p:spPr>
          <a:xfrm>
            <a:off x="4713942" y="1805341"/>
            <a:ext cx="2679600" cy="708000"/>
          </a:xfrm>
          <a:prstGeom prst="roundRect">
            <a:avLst>
              <a:gd fmla="val 16667"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 name="Google Shape;88;p17"/>
          <p:cNvSpPr/>
          <p:nvPr/>
        </p:nvSpPr>
        <p:spPr>
          <a:xfrm>
            <a:off x="4163247" y="885608"/>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500">
                <a:solidFill>
                  <a:srgbClr val="FFFFFF"/>
                </a:solidFill>
                <a:latin typeface="Inter Tight ExtraBold"/>
                <a:ea typeface="Inter Tight ExtraBold"/>
                <a:cs typeface="Inter Tight ExtraBold"/>
                <a:sym typeface="Inter Tight ExtraBold"/>
              </a:rPr>
              <a:t>AI</a:t>
            </a:r>
            <a:endParaRPr sz="2500">
              <a:solidFill>
                <a:srgbClr val="FFFFFF"/>
              </a:solidFill>
              <a:latin typeface="Inter Tight ExtraBold"/>
              <a:ea typeface="Inter Tight ExtraBold"/>
              <a:cs typeface="Inter Tight ExtraBold"/>
              <a:sym typeface="Inter Tight ExtraBold"/>
            </a:endParaRPr>
          </a:p>
        </p:txBody>
      </p:sp>
      <p:sp>
        <p:nvSpPr>
          <p:cNvPr id="89" name="Google Shape;89;p17"/>
          <p:cNvSpPr txBox="1"/>
          <p:nvPr/>
        </p:nvSpPr>
        <p:spPr>
          <a:xfrm>
            <a:off x="1646375" y="2851025"/>
            <a:ext cx="6074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Google și Open AI</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Lideri de piață</a:t>
            </a:r>
            <a:endParaRPr sz="1700">
              <a:solidFill>
                <a:srgbClr val="FFFFFF"/>
              </a:solidFill>
              <a:latin typeface="Inter Tight Light"/>
              <a:ea typeface="Inter Tight Light"/>
              <a:cs typeface="Inter Tight Light"/>
              <a:sym typeface="Inter Tight Light"/>
            </a:endParaRPr>
          </a:p>
        </p:txBody>
      </p:sp>
      <p:pic>
        <p:nvPicPr>
          <p:cNvPr id="90" name="Google Shape;90;p17">
            <a:hlinkClick r:id="rId3"/>
          </p:cNvPr>
          <p:cNvPicPr preferRelativeResize="0"/>
          <p:nvPr/>
        </p:nvPicPr>
        <p:blipFill>
          <a:blip r:embed="rId4">
            <a:alphaModFix/>
          </a:blip>
          <a:stretch>
            <a:fillRect/>
          </a:stretch>
        </p:blipFill>
        <p:spPr>
          <a:xfrm>
            <a:off x="1750463" y="1780125"/>
            <a:ext cx="2620800" cy="772200"/>
          </a:xfrm>
          <a:prstGeom prst="roundRect">
            <a:avLst>
              <a:gd fmla="val 16667" name="adj"/>
            </a:avLst>
          </a:prstGeom>
          <a:noFill/>
          <a:ln>
            <a:noFill/>
          </a:ln>
        </p:spPr>
      </p:pic>
      <p:pic>
        <p:nvPicPr>
          <p:cNvPr id="91" name="Google Shape;91;p17">
            <a:hlinkClick r:id="rId5"/>
          </p:cNvPr>
          <p:cNvPicPr preferRelativeResize="0"/>
          <p:nvPr/>
        </p:nvPicPr>
        <p:blipFill>
          <a:blip r:embed="rId6">
            <a:alphaModFix/>
          </a:blip>
          <a:stretch>
            <a:fillRect/>
          </a:stretch>
        </p:blipFill>
        <p:spPr>
          <a:xfrm>
            <a:off x="4877688" y="1846879"/>
            <a:ext cx="2232025" cy="647650"/>
          </a:xfrm>
          <a:prstGeom prst="rect">
            <a:avLst/>
          </a:prstGeom>
          <a:noFill/>
          <a:ln>
            <a:noFill/>
          </a:ln>
        </p:spPr>
      </p:pic>
      <p:sp>
        <p:nvSpPr>
          <p:cNvPr id="92" name="Google Shape;92;p17"/>
          <p:cNvSpPr txBox="1"/>
          <p:nvPr/>
        </p:nvSpPr>
        <p:spPr>
          <a:xfrm>
            <a:off x="1776075" y="1534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general</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6" name="Shape 96"/>
        <p:cNvGrpSpPr/>
        <p:nvPr/>
      </p:nvGrpSpPr>
      <p:grpSpPr>
        <a:xfrm>
          <a:off x="0" y="0"/>
          <a:ext cx="0" cy="0"/>
          <a:chOff x="0" y="0"/>
          <a:chExt cx="0" cy="0"/>
        </a:xfrm>
      </p:grpSpPr>
      <p:sp>
        <p:nvSpPr>
          <p:cNvPr id="97" name="Google Shape;97;p18"/>
          <p:cNvSpPr/>
          <p:nvPr/>
        </p:nvSpPr>
        <p:spPr>
          <a:xfrm>
            <a:off x="6108622" y="72663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500">
                <a:solidFill>
                  <a:srgbClr val="FFFFFF"/>
                </a:solidFill>
                <a:latin typeface="Inter Tight ExtraBold"/>
                <a:ea typeface="Inter Tight ExtraBold"/>
                <a:cs typeface="Inter Tight ExtraBold"/>
                <a:sym typeface="Inter Tight ExtraBold"/>
              </a:rPr>
              <a:t>AI</a:t>
            </a:r>
            <a:endParaRPr sz="2500">
              <a:solidFill>
                <a:srgbClr val="FFFFFF"/>
              </a:solidFill>
              <a:latin typeface="Inter Tight ExtraBold"/>
              <a:ea typeface="Inter Tight ExtraBold"/>
              <a:cs typeface="Inter Tight ExtraBold"/>
              <a:sym typeface="Inter Tight ExtraBold"/>
            </a:endParaRPr>
          </a:p>
        </p:txBody>
      </p:sp>
      <p:sp>
        <p:nvSpPr>
          <p:cNvPr id="98" name="Google Shape;98;p18"/>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https://claude.ai</a:t>
            </a:r>
            <a:endParaRPr sz="1700">
              <a:solidFill>
                <a:srgbClr val="FFFFFF"/>
              </a:solidFill>
              <a:latin typeface="Inter Tight Light"/>
              <a:ea typeface="Inter Tight Light"/>
              <a:cs typeface="Inter Tight Light"/>
              <a:sym typeface="Inter Tight Light"/>
            </a:endParaRPr>
          </a:p>
        </p:txBody>
      </p:sp>
      <p:sp>
        <p:nvSpPr>
          <p:cNvPr id="99" name="Google Shape;99;p18"/>
          <p:cNvSpPr txBox="1"/>
          <p:nvPr/>
        </p:nvSpPr>
        <p:spPr>
          <a:xfrm>
            <a:off x="1114650" y="2236325"/>
            <a:ext cx="6914700" cy="123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Unul dintre cele mai mature proiecte de pe piață. Include utilizare gratuită și este recunoscut pentru coding și analize complexe.</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Compania creatoare - </a:t>
            </a:r>
            <a:r>
              <a:rPr b="1" lang="en" sz="1700">
                <a:solidFill>
                  <a:srgbClr val="FFFFFF"/>
                </a:solidFill>
                <a:latin typeface="Inter Tight"/>
                <a:ea typeface="Inter Tight"/>
                <a:cs typeface="Inter Tight"/>
                <a:sym typeface="Inter Tight"/>
              </a:rPr>
              <a:t>Anthropic</a:t>
            </a:r>
            <a:r>
              <a:rPr lang="en" sz="1700">
                <a:solidFill>
                  <a:srgbClr val="FFFFFF"/>
                </a:solidFill>
                <a:latin typeface="Inter Tight Light"/>
                <a:ea typeface="Inter Tight Light"/>
                <a:cs typeface="Inter Tight Light"/>
                <a:sym typeface="Inter Tight Light"/>
              </a:rPr>
              <a:t> - deține cele mai responsabile și utile studii despre AI și impactul social.  </a:t>
            </a:r>
            <a:endParaRPr sz="1700">
              <a:solidFill>
                <a:srgbClr val="FFFFFF"/>
              </a:solidFill>
              <a:latin typeface="Inter Tight Light"/>
              <a:ea typeface="Inter Tight Light"/>
              <a:cs typeface="Inter Tight Light"/>
              <a:sym typeface="Inter Tight Light"/>
            </a:endParaRPr>
          </a:p>
        </p:txBody>
      </p:sp>
      <p:pic>
        <p:nvPicPr>
          <p:cNvPr id="100" name="Google Shape;100;p18"/>
          <p:cNvPicPr preferRelativeResize="0"/>
          <p:nvPr/>
        </p:nvPicPr>
        <p:blipFill>
          <a:blip r:embed="rId4">
            <a:alphaModFix/>
          </a:blip>
          <a:stretch>
            <a:fillRect/>
          </a:stretch>
        </p:blipFill>
        <p:spPr>
          <a:xfrm>
            <a:off x="3143250" y="1015325"/>
            <a:ext cx="2857500" cy="1047900"/>
          </a:xfrm>
          <a:prstGeom prst="roundRect">
            <a:avLst>
              <a:gd fmla="val 16667" name="adj"/>
            </a:avLst>
          </a:prstGeom>
          <a:noFill/>
          <a:ln>
            <a:noFill/>
          </a:ln>
        </p:spPr>
      </p:pic>
      <p:sp>
        <p:nvSpPr>
          <p:cNvPr id="101" name="Google Shape;101;p18"/>
          <p:cNvSpPr txBox="1"/>
          <p:nvPr/>
        </p:nvSpPr>
        <p:spPr>
          <a:xfrm>
            <a:off x="1776075" y="1534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g</a:t>
            </a:r>
            <a:r>
              <a:rPr lang="en" sz="1700">
                <a:solidFill>
                  <a:srgbClr val="FFFFFF"/>
                </a:solidFill>
                <a:latin typeface="Inter Tight Light"/>
                <a:ea typeface="Inter Tight Light"/>
                <a:cs typeface="Inter Tight Light"/>
                <a:sym typeface="Inter Tight Light"/>
              </a:rPr>
              <a:t>eneral, coding</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05" name="Shape 105"/>
        <p:cNvGrpSpPr/>
        <p:nvPr/>
      </p:nvGrpSpPr>
      <p:grpSpPr>
        <a:xfrm>
          <a:off x="0" y="0"/>
          <a:ext cx="0" cy="0"/>
          <a:chOff x="0" y="0"/>
          <a:chExt cx="0" cy="0"/>
        </a:xfrm>
      </p:grpSpPr>
      <p:sp>
        <p:nvSpPr>
          <p:cNvPr id="106" name="Google Shape;106;p19"/>
          <p:cNvSpPr/>
          <p:nvPr/>
        </p:nvSpPr>
        <p:spPr>
          <a:xfrm>
            <a:off x="6203872" y="60418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500">
                <a:solidFill>
                  <a:srgbClr val="FFFFFF"/>
                </a:solidFill>
                <a:latin typeface="Inter Tight ExtraBold"/>
                <a:ea typeface="Inter Tight ExtraBold"/>
                <a:cs typeface="Inter Tight ExtraBold"/>
                <a:sym typeface="Inter Tight ExtraBold"/>
              </a:rPr>
              <a:t>AI</a:t>
            </a:r>
            <a:endParaRPr sz="2500">
              <a:solidFill>
                <a:srgbClr val="FFFFFF"/>
              </a:solidFill>
              <a:latin typeface="Inter Tight ExtraBold"/>
              <a:ea typeface="Inter Tight ExtraBold"/>
              <a:cs typeface="Inter Tight ExtraBold"/>
              <a:sym typeface="Inter Tight ExtraBold"/>
            </a:endParaRPr>
          </a:p>
        </p:txBody>
      </p:sp>
      <p:sp>
        <p:nvSpPr>
          <p:cNvPr id="107" name="Google Shape;107;p19"/>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https://www.zerogpt.com/</a:t>
            </a:r>
            <a:endParaRPr sz="1700">
              <a:solidFill>
                <a:srgbClr val="FFFFFF"/>
              </a:solidFill>
              <a:latin typeface="Inter Tight Light"/>
              <a:ea typeface="Inter Tight Light"/>
              <a:cs typeface="Inter Tight Light"/>
              <a:sym typeface="Inter Tight Light"/>
            </a:endParaRPr>
          </a:p>
        </p:txBody>
      </p:sp>
      <p:sp>
        <p:nvSpPr>
          <p:cNvPr id="108" name="Google Shape;108;p19"/>
          <p:cNvSpPr txBox="1"/>
          <p:nvPr/>
        </p:nvSpPr>
        <p:spPr>
          <a:xfrm>
            <a:off x="1114650" y="2617325"/>
            <a:ext cx="6914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 AI cu zona extinsă gratuită, recomandat în educație pentru verificarea dacă un text a fost generat de AI sau de o persoană.</a:t>
            </a:r>
            <a:endParaRPr sz="1700">
              <a:solidFill>
                <a:srgbClr val="FFFFFF"/>
              </a:solidFill>
              <a:latin typeface="Inter Tight Light"/>
              <a:ea typeface="Inter Tight Light"/>
              <a:cs typeface="Inter Tight Light"/>
              <a:sym typeface="Inter Tight Light"/>
            </a:endParaRPr>
          </a:p>
        </p:txBody>
      </p:sp>
      <p:pic>
        <p:nvPicPr>
          <p:cNvPr id="109" name="Google Shape;109;p19"/>
          <p:cNvPicPr preferRelativeResize="0"/>
          <p:nvPr/>
        </p:nvPicPr>
        <p:blipFill rotWithShape="1">
          <a:blip r:embed="rId4">
            <a:alphaModFix/>
          </a:blip>
          <a:srcRect b="11963" l="0" r="3762" t="10148"/>
          <a:stretch/>
        </p:blipFill>
        <p:spPr>
          <a:xfrm>
            <a:off x="2768550" y="952750"/>
            <a:ext cx="3606900" cy="1081500"/>
          </a:xfrm>
          <a:prstGeom prst="roundRect">
            <a:avLst>
              <a:gd fmla="val 16667" name="adj"/>
            </a:avLst>
          </a:prstGeom>
          <a:noFill/>
          <a:ln>
            <a:noFill/>
          </a:ln>
        </p:spPr>
      </p:pic>
      <p:sp>
        <p:nvSpPr>
          <p:cNvPr id="110" name="Google Shape;110;p19"/>
          <p:cNvSpPr txBox="1"/>
          <p:nvPr/>
        </p:nvSpPr>
        <p:spPr>
          <a:xfrm>
            <a:off x="1776075" y="1534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anti-plagiat</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14" name="Shape 114"/>
        <p:cNvGrpSpPr/>
        <p:nvPr/>
      </p:nvGrpSpPr>
      <p:grpSpPr>
        <a:xfrm>
          <a:off x="0" y="0"/>
          <a:ext cx="0" cy="0"/>
          <a:chOff x="0" y="0"/>
          <a:chExt cx="0" cy="0"/>
        </a:xfrm>
      </p:grpSpPr>
      <p:sp>
        <p:nvSpPr>
          <p:cNvPr id="115" name="Google Shape;115;p20"/>
          <p:cNvSpPr/>
          <p:nvPr/>
        </p:nvSpPr>
        <p:spPr>
          <a:xfrm>
            <a:off x="6013372" y="808308"/>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500">
                <a:solidFill>
                  <a:srgbClr val="FFFFFF"/>
                </a:solidFill>
                <a:latin typeface="Inter Tight ExtraBold"/>
                <a:ea typeface="Inter Tight ExtraBold"/>
                <a:cs typeface="Inter Tight ExtraBold"/>
                <a:sym typeface="Inter Tight ExtraBold"/>
              </a:rPr>
              <a:t>AI</a:t>
            </a:r>
            <a:endParaRPr sz="2500">
              <a:solidFill>
                <a:srgbClr val="FFFFFF"/>
              </a:solidFill>
              <a:latin typeface="Inter Tight ExtraBold"/>
              <a:ea typeface="Inter Tight ExtraBold"/>
              <a:cs typeface="Inter Tight ExtraBold"/>
              <a:sym typeface="Inter Tight ExtraBold"/>
            </a:endParaRPr>
          </a:p>
        </p:txBody>
      </p:sp>
      <p:sp>
        <p:nvSpPr>
          <p:cNvPr id="116" name="Google Shape;116;p20"/>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https://www.studocu.com/</a:t>
            </a:r>
            <a:endParaRPr sz="1700">
              <a:solidFill>
                <a:srgbClr val="FFFFFF"/>
              </a:solidFill>
              <a:latin typeface="Inter Tight Light"/>
              <a:ea typeface="Inter Tight Light"/>
              <a:cs typeface="Inter Tight Light"/>
              <a:sym typeface="Inter Tight Light"/>
            </a:endParaRPr>
          </a:p>
        </p:txBody>
      </p:sp>
      <p:sp>
        <p:nvSpPr>
          <p:cNvPr id="117" name="Google Shape;117;p20"/>
          <p:cNvSpPr txBox="1"/>
          <p:nvPr/>
        </p:nvSpPr>
        <p:spPr>
          <a:xfrm>
            <a:off x="816425" y="2467646"/>
            <a:ext cx="75519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Platforma permite accesul la milioane de materiale de studiu (note de curs, examene anterioare) încărcate de alți studenți și include instrumente AI care transformă materialele (note, PDF‐uri) în rezumate, teste și fişe de studiu.</a:t>
            </a:r>
            <a:endParaRPr sz="1700">
              <a:solidFill>
                <a:srgbClr val="FFFFFF"/>
              </a:solidFill>
              <a:latin typeface="Inter Tight Light"/>
              <a:ea typeface="Inter Tight Light"/>
              <a:cs typeface="Inter Tight Light"/>
              <a:sym typeface="Inter Tight Light"/>
            </a:endParaRPr>
          </a:p>
        </p:txBody>
      </p:sp>
      <p:pic>
        <p:nvPicPr>
          <p:cNvPr id="118" name="Google Shape;118;p20"/>
          <p:cNvPicPr preferRelativeResize="0"/>
          <p:nvPr/>
        </p:nvPicPr>
        <p:blipFill rotWithShape="1">
          <a:blip r:embed="rId4">
            <a:alphaModFix/>
          </a:blip>
          <a:srcRect b="12317" l="0" r="0" t="14795"/>
          <a:stretch/>
        </p:blipFill>
        <p:spPr>
          <a:xfrm>
            <a:off x="2943225" y="1360250"/>
            <a:ext cx="3257700" cy="708000"/>
          </a:xfrm>
          <a:prstGeom prst="roundRect">
            <a:avLst>
              <a:gd fmla="val 16667" name="adj"/>
            </a:avLst>
          </a:prstGeom>
          <a:noFill/>
          <a:ln>
            <a:noFill/>
          </a:ln>
        </p:spPr>
      </p:pic>
      <p:sp>
        <p:nvSpPr>
          <p:cNvPr id="119" name="Google Shape;119;p20"/>
          <p:cNvSpPr txBox="1"/>
          <p:nvPr/>
        </p:nvSpPr>
        <p:spPr>
          <a:xfrm>
            <a:off x="1651700" y="1534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procesare &amp; generare conținut</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23" name="Shape 123"/>
        <p:cNvGrpSpPr/>
        <p:nvPr/>
      </p:nvGrpSpPr>
      <p:grpSpPr>
        <a:xfrm>
          <a:off x="0" y="0"/>
          <a:ext cx="0" cy="0"/>
          <a:chOff x="0" y="0"/>
          <a:chExt cx="0" cy="0"/>
        </a:xfrm>
      </p:grpSpPr>
      <p:sp>
        <p:nvSpPr>
          <p:cNvPr id="124" name="Google Shape;124;p21"/>
          <p:cNvSpPr/>
          <p:nvPr/>
        </p:nvSpPr>
        <p:spPr>
          <a:xfrm>
            <a:off x="6203872" y="60418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500">
                <a:solidFill>
                  <a:srgbClr val="FFFFFF"/>
                </a:solidFill>
                <a:latin typeface="Inter Tight ExtraBold"/>
                <a:ea typeface="Inter Tight ExtraBold"/>
                <a:cs typeface="Inter Tight ExtraBold"/>
                <a:sym typeface="Inter Tight ExtraBold"/>
              </a:rPr>
              <a:t>AI</a:t>
            </a:r>
            <a:endParaRPr sz="2500">
              <a:solidFill>
                <a:srgbClr val="FFFFFF"/>
              </a:solidFill>
              <a:latin typeface="Inter Tight ExtraBold"/>
              <a:ea typeface="Inter Tight ExtraBold"/>
              <a:cs typeface="Inter Tight ExtraBold"/>
              <a:sym typeface="Inter Tight ExtraBold"/>
            </a:endParaRPr>
          </a:p>
        </p:txBody>
      </p:sp>
      <p:sp>
        <p:nvSpPr>
          <p:cNvPr id="125" name="Google Shape;125;p21"/>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https://www.scribbr.com/</a:t>
            </a:r>
            <a:endParaRPr sz="1700">
              <a:solidFill>
                <a:srgbClr val="FFFFFF"/>
              </a:solidFill>
              <a:latin typeface="Inter Tight Light"/>
              <a:ea typeface="Inter Tight Light"/>
              <a:cs typeface="Inter Tight Light"/>
              <a:sym typeface="Inter Tight Light"/>
            </a:endParaRPr>
          </a:p>
        </p:txBody>
      </p:sp>
      <p:sp>
        <p:nvSpPr>
          <p:cNvPr id="126" name="Google Shape;126;p21"/>
          <p:cNvSpPr txBox="1"/>
          <p:nvPr/>
        </p:nvSpPr>
        <p:spPr>
          <a:xfrm>
            <a:off x="857250" y="2617325"/>
            <a:ext cx="7388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Platformă cu unele instrumente gratuite și variante plătite, utilă în educație pentru citare automată, verificare de plagiat și corectare a lucrărilor.</a:t>
            </a:r>
            <a:endParaRPr sz="1700">
              <a:solidFill>
                <a:srgbClr val="FFFFFF"/>
              </a:solidFill>
              <a:latin typeface="Inter Tight Light"/>
              <a:ea typeface="Inter Tight Light"/>
              <a:cs typeface="Inter Tight Light"/>
              <a:sym typeface="Inter Tight Light"/>
            </a:endParaRPr>
          </a:p>
        </p:txBody>
      </p:sp>
      <p:pic>
        <p:nvPicPr>
          <p:cNvPr id="127" name="Google Shape;127;p21"/>
          <p:cNvPicPr preferRelativeResize="0"/>
          <p:nvPr/>
        </p:nvPicPr>
        <p:blipFill rotWithShape="1">
          <a:blip r:embed="rId4">
            <a:alphaModFix/>
          </a:blip>
          <a:srcRect b="14090" l="0" r="0" t="13503"/>
          <a:stretch/>
        </p:blipFill>
        <p:spPr>
          <a:xfrm>
            <a:off x="2733050" y="1290150"/>
            <a:ext cx="4019700" cy="1006800"/>
          </a:xfrm>
          <a:prstGeom prst="roundRect">
            <a:avLst>
              <a:gd fmla="val 16667" name="adj"/>
            </a:avLst>
          </a:prstGeom>
          <a:noFill/>
          <a:ln>
            <a:noFill/>
          </a:ln>
        </p:spPr>
      </p:pic>
      <p:sp>
        <p:nvSpPr>
          <p:cNvPr id="128" name="Google Shape;128;p21"/>
          <p:cNvSpPr txBox="1"/>
          <p:nvPr/>
        </p:nvSpPr>
        <p:spPr>
          <a:xfrm>
            <a:off x="1776075" y="1534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anti-plagiat</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32" name="Shape 132"/>
        <p:cNvGrpSpPr/>
        <p:nvPr/>
      </p:nvGrpSpPr>
      <p:grpSpPr>
        <a:xfrm>
          <a:off x="0" y="0"/>
          <a:ext cx="0" cy="0"/>
          <a:chOff x="0" y="0"/>
          <a:chExt cx="0" cy="0"/>
        </a:xfrm>
      </p:grpSpPr>
      <p:sp>
        <p:nvSpPr>
          <p:cNvPr id="133" name="Google Shape;133;p22"/>
          <p:cNvSpPr/>
          <p:nvPr/>
        </p:nvSpPr>
        <p:spPr>
          <a:xfrm>
            <a:off x="6203872" y="685826"/>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500">
                <a:solidFill>
                  <a:srgbClr val="FFFFFF"/>
                </a:solidFill>
                <a:latin typeface="Inter Tight ExtraBold"/>
                <a:ea typeface="Inter Tight ExtraBold"/>
                <a:cs typeface="Inter Tight ExtraBold"/>
                <a:sym typeface="Inter Tight ExtraBold"/>
              </a:rPr>
              <a:t>AI</a:t>
            </a:r>
            <a:endParaRPr sz="2500">
              <a:solidFill>
                <a:srgbClr val="FFFFFF"/>
              </a:solidFill>
              <a:latin typeface="Inter Tight ExtraBold"/>
              <a:ea typeface="Inter Tight ExtraBold"/>
              <a:cs typeface="Inter Tight ExtraBold"/>
              <a:sym typeface="Inter Tight ExtraBold"/>
            </a:endParaRPr>
          </a:p>
        </p:txBody>
      </p:sp>
      <p:sp>
        <p:nvSpPr>
          <p:cNvPr id="134" name="Google Shape;134;p22"/>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https://essaypass.ai/</a:t>
            </a:r>
            <a:endParaRPr sz="1700">
              <a:solidFill>
                <a:srgbClr val="FFFFFF"/>
              </a:solidFill>
              <a:latin typeface="Inter Tight Light"/>
              <a:ea typeface="Inter Tight Light"/>
              <a:cs typeface="Inter Tight Light"/>
              <a:sym typeface="Inter Tight Light"/>
            </a:endParaRPr>
          </a:p>
        </p:txBody>
      </p:sp>
      <p:sp>
        <p:nvSpPr>
          <p:cNvPr id="135" name="Google Shape;135;p22"/>
          <p:cNvSpPr txBox="1"/>
          <p:nvPr/>
        </p:nvSpPr>
        <p:spPr>
          <a:xfrm>
            <a:off x="857250" y="2617325"/>
            <a:ext cx="7388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Platformă cu unele instrumente gratuite și variante plătite, utilă în educație pentru citare automată, verificare de plagiat și corectare a lucrărilor.</a:t>
            </a:r>
            <a:endParaRPr sz="1700">
              <a:solidFill>
                <a:srgbClr val="FFFFFF"/>
              </a:solidFill>
              <a:latin typeface="Inter Tight Light"/>
              <a:ea typeface="Inter Tight Light"/>
              <a:cs typeface="Inter Tight Light"/>
              <a:sym typeface="Inter Tight Light"/>
            </a:endParaRPr>
          </a:p>
        </p:txBody>
      </p:sp>
      <p:pic>
        <p:nvPicPr>
          <p:cNvPr id="136" name="Google Shape;136;p22"/>
          <p:cNvPicPr preferRelativeResize="0"/>
          <p:nvPr/>
        </p:nvPicPr>
        <p:blipFill>
          <a:blip r:embed="rId4">
            <a:alphaModFix/>
          </a:blip>
          <a:stretch>
            <a:fillRect/>
          </a:stretch>
        </p:blipFill>
        <p:spPr>
          <a:xfrm>
            <a:off x="2779950" y="1159343"/>
            <a:ext cx="3543300" cy="990600"/>
          </a:xfrm>
          <a:prstGeom prst="roundRect">
            <a:avLst>
              <a:gd fmla="val 16667" name="adj"/>
            </a:avLst>
          </a:prstGeom>
          <a:noFill/>
          <a:ln>
            <a:noFill/>
          </a:ln>
        </p:spPr>
      </p:pic>
      <p:sp>
        <p:nvSpPr>
          <p:cNvPr id="137" name="Google Shape;137;p22"/>
          <p:cNvSpPr txBox="1"/>
          <p:nvPr/>
        </p:nvSpPr>
        <p:spPr>
          <a:xfrm>
            <a:off x="1776075" y="1534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anti-plagiat</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41" name="Shape 141"/>
        <p:cNvGrpSpPr/>
        <p:nvPr/>
      </p:nvGrpSpPr>
      <p:grpSpPr>
        <a:xfrm>
          <a:off x="0" y="0"/>
          <a:ext cx="0" cy="0"/>
          <a:chOff x="0" y="0"/>
          <a:chExt cx="0" cy="0"/>
        </a:xfrm>
      </p:grpSpPr>
      <p:sp>
        <p:nvSpPr>
          <p:cNvPr id="142" name="Google Shape;142;p23"/>
          <p:cNvSpPr/>
          <p:nvPr/>
        </p:nvSpPr>
        <p:spPr>
          <a:xfrm>
            <a:off x="6203872" y="685826"/>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500">
                <a:solidFill>
                  <a:srgbClr val="FFFFFF"/>
                </a:solidFill>
                <a:latin typeface="Inter Tight ExtraBold"/>
                <a:ea typeface="Inter Tight ExtraBold"/>
                <a:cs typeface="Inter Tight ExtraBold"/>
                <a:sym typeface="Inter Tight ExtraBold"/>
              </a:rPr>
              <a:t>AI</a:t>
            </a:r>
            <a:endParaRPr sz="2500">
              <a:solidFill>
                <a:srgbClr val="FFFFFF"/>
              </a:solidFill>
              <a:latin typeface="Inter Tight ExtraBold"/>
              <a:ea typeface="Inter Tight ExtraBold"/>
              <a:cs typeface="Inter Tight ExtraBold"/>
              <a:sym typeface="Inter Tight ExtraBold"/>
            </a:endParaRPr>
          </a:p>
        </p:txBody>
      </p:sp>
      <p:sp>
        <p:nvSpPr>
          <p:cNvPr id="143" name="Google Shape;143;p23"/>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https://www.gpthumanizer.ai/</a:t>
            </a:r>
            <a:endParaRPr sz="1700">
              <a:solidFill>
                <a:srgbClr val="FFFFFF"/>
              </a:solidFill>
              <a:latin typeface="Inter Tight Light"/>
              <a:ea typeface="Inter Tight Light"/>
              <a:cs typeface="Inter Tight Light"/>
              <a:sym typeface="Inter Tight Light"/>
            </a:endParaRPr>
          </a:p>
        </p:txBody>
      </p:sp>
      <p:sp>
        <p:nvSpPr>
          <p:cNvPr id="144" name="Google Shape;144;p23"/>
          <p:cNvSpPr txBox="1"/>
          <p:nvPr/>
        </p:nvSpPr>
        <p:spPr>
          <a:xfrm>
            <a:off x="857250" y="2617325"/>
            <a:ext cx="73887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Platformă care permite transformarea textelor generate de AI în texte, care sună natural, utilizată pentru modificarea lucrărilor, încât să pară scrise de o persoană.</a:t>
            </a:r>
            <a:endParaRPr sz="1700">
              <a:solidFill>
                <a:srgbClr val="FFFFFF"/>
              </a:solidFill>
              <a:latin typeface="Inter Tight Light"/>
              <a:ea typeface="Inter Tight Light"/>
              <a:cs typeface="Inter Tight Light"/>
              <a:sym typeface="Inter Tight Light"/>
            </a:endParaRPr>
          </a:p>
        </p:txBody>
      </p:sp>
      <p:pic>
        <p:nvPicPr>
          <p:cNvPr id="145" name="Google Shape;145;p23"/>
          <p:cNvPicPr preferRelativeResize="0"/>
          <p:nvPr/>
        </p:nvPicPr>
        <p:blipFill>
          <a:blip r:embed="rId4">
            <a:alphaModFix/>
          </a:blip>
          <a:stretch>
            <a:fillRect/>
          </a:stretch>
        </p:blipFill>
        <p:spPr>
          <a:xfrm>
            <a:off x="2220675" y="1132125"/>
            <a:ext cx="4191000" cy="857400"/>
          </a:xfrm>
          <a:prstGeom prst="roundRect">
            <a:avLst>
              <a:gd fmla="val 16667" name="adj"/>
            </a:avLst>
          </a:prstGeom>
          <a:noFill/>
          <a:ln cap="flat" cmpd="sng" w="9525">
            <a:solidFill>
              <a:schemeClr val="dk2"/>
            </a:solidFill>
            <a:prstDash val="solid"/>
            <a:round/>
            <a:headEnd len="sm" w="sm" type="none"/>
            <a:tailEnd len="sm" w="sm" type="none"/>
          </a:ln>
        </p:spPr>
      </p:pic>
      <p:sp>
        <p:nvSpPr>
          <p:cNvPr id="146" name="Google Shape;146;p23"/>
          <p:cNvSpPr txBox="1"/>
          <p:nvPr/>
        </p:nvSpPr>
        <p:spPr>
          <a:xfrm>
            <a:off x="1776075" y="1534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anti-plagiat</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0" name="Shape 150"/>
        <p:cNvGrpSpPr/>
        <p:nvPr/>
      </p:nvGrpSpPr>
      <p:grpSpPr>
        <a:xfrm>
          <a:off x="0" y="0"/>
          <a:ext cx="0" cy="0"/>
          <a:chOff x="0" y="0"/>
          <a:chExt cx="0" cy="0"/>
        </a:xfrm>
      </p:grpSpPr>
      <p:sp>
        <p:nvSpPr>
          <p:cNvPr id="151" name="Google Shape;151;p24"/>
          <p:cNvSpPr/>
          <p:nvPr/>
        </p:nvSpPr>
        <p:spPr>
          <a:xfrm>
            <a:off x="6108622" y="72663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500">
                <a:solidFill>
                  <a:srgbClr val="FFFFFF"/>
                </a:solidFill>
                <a:latin typeface="Inter Tight ExtraBold"/>
                <a:ea typeface="Inter Tight ExtraBold"/>
                <a:cs typeface="Inter Tight ExtraBold"/>
                <a:sym typeface="Inter Tight ExtraBold"/>
              </a:rPr>
              <a:t>AI</a:t>
            </a:r>
            <a:endParaRPr sz="2500">
              <a:solidFill>
                <a:srgbClr val="FFFFFF"/>
              </a:solidFill>
              <a:latin typeface="Inter Tight ExtraBold"/>
              <a:ea typeface="Inter Tight ExtraBold"/>
              <a:cs typeface="Inter Tight ExtraBold"/>
              <a:sym typeface="Inter Tight ExtraBold"/>
            </a:endParaRPr>
          </a:p>
        </p:txBody>
      </p:sp>
      <p:sp>
        <p:nvSpPr>
          <p:cNvPr id="152" name="Google Shape;152;p24"/>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https://www.perplexity.ai/</a:t>
            </a:r>
            <a:endParaRPr sz="1700">
              <a:solidFill>
                <a:srgbClr val="FFFFFF"/>
              </a:solidFill>
              <a:latin typeface="Inter Tight Light"/>
              <a:ea typeface="Inter Tight Light"/>
              <a:cs typeface="Inter Tight Light"/>
              <a:sym typeface="Inter Tight Light"/>
            </a:endParaRPr>
          </a:p>
        </p:txBody>
      </p:sp>
      <p:sp>
        <p:nvSpPr>
          <p:cNvPr id="153" name="Google Shape;153;p24"/>
          <p:cNvSpPr txBox="1"/>
          <p:nvPr/>
        </p:nvSpPr>
        <p:spPr>
          <a:xfrm>
            <a:off x="1114650" y="2236325"/>
            <a:ext cx="6914700" cy="12315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 AI cu versiune gratuită. </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Se recomandă pentru cercetare, analiză sau găsirea de articole și documente academice. </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(se recomandă verificarea link-urilor de la surse, înainte de a fi folosite).</a:t>
            </a:r>
            <a:endParaRPr sz="1700">
              <a:solidFill>
                <a:srgbClr val="FFFFFF"/>
              </a:solidFill>
              <a:latin typeface="Inter Tight Light"/>
              <a:ea typeface="Inter Tight Light"/>
              <a:cs typeface="Inter Tight Light"/>
              <a:sym typeface="Inter Tight Light"/>
            </a:endParaRPr>
          </a:p>
        </p:txBody>
      </p:sp>
      <p:pic>
        <p:nvPicPr>
          <p:cNvPr id="154" name="Google Shape;154;p24"/>
          <p:cNvPicPr preferRelativeResize="0"/>
          <p:nvPr/>
        </p:nvPicPr>
        <p:blipFill>
          <a:blip r:embed="rId4">
            <a:alphaModFix/>
          </a:blip>
          <a:stretch>
            <a:fillRect/>
          </a:stretch>
        </p:blipFill>
        <p:spPr>
          <a:xfrm>
            <a:off x="2894083" y="956275"/>
            <a:ext cx="3333000" cy="911700"/>
          </a:xfrm>
          <a:prstGeom prst="roundRect">
            <a:avLst>
              <a:gd fmla="val 16667" name="adj"/>
            </a:avLst>
          </a:prstGeom>
          <a:noFill/>
          <a:ln cap="flat" cmpd="sng" w="9525">
            <a:solidFill>
              <a:schemeClr val="dk2"/>
            </a:solidFill>
            <a:prstDash val="solid"/>
            <a:round/>
            <a:headEnd len="sm" w="sm" type="none"/>
            <a:tailEnd len="sm" w="sm" type="none"/>
          </a:ln>
        </p:spPr>
      </p:pic>
      <p:sp>
        <p:nvSpPr>
          <p:cNvPr id="155" name="Google Shape;155;p24"/>
          <p:cNvSpPr txBox="1"/>
          <p:nvPr/>
        </p:nvSpPr>
        <p:spPr>
          <a:xfrm>
            <a:off x="1776075" y="1534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analiză &amp; cercetare</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59" name="Shape 159"/>
        <p:cNvGrpSpPr/>
        <p:nvPr/>
      </p:nvGrpSpPr>
      <p:grpSpPr>
        <a:xfrm>
          <a:off x="0" y="0"/>
          <a:ext cx="0" cy="0"/>
          <a:chOff x="0" y="0"/>
          <a:chExt cx="0" cy="0"/>
        </a:xfrm>
      </p:grpSpPr>
      <p:sp>
        <p:nvSpPr>
          <p:cNvPr id="160" name="Google Shape;160;p25"/>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https://workspace.google.com/products/slides/</a:t>
            </a:r>
            <a:endParaRPr sz="1700">
              <a:solidFill>
                <a:srgbClr val="FFFFFF"/>
              </a:solidFill>
              <a:latin typeface="Inter Tight Light"/>
              <a:ea typeface="Inter Tight Light"/>
              <a:cs typeface="Inter Tight Light"/>
              <a:sym typeface="Inter Tight Light"/>
            </a:endParaRPr>
          </a:p>
        </p:txBody>
      </p:sp>
      <p:sp>
        <p:nvSpPr>
          <p:cNvPr id="161" name="Google Shape;161;p25"/>
          <p:cNvSpPr txBox="1"/>
          <p:nvPr/>
        </p:nvSpPr>
        <p:spPr>
          <a:xfrm>
            <a:off x="1646375" y="2851025"/>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Înlocuitor online gratuit pentru </a:t>
            </a:r>
            <a:r>
              <a:rPr lang="en" sz="1700">
                <a:solidFill>
                  <a:srgbClr val="FFFFFF"/>
                </a:solidFill>
                <a:latin typeface="Inter Tight Light"/>
                <a:ea typeface="Inter Tight Light"/>
                <a:cs typeface="Inter Tight Light"/>
                <a:sym typeface="Inter Tight Light"/>
              </a:rPr>
              <a:t>PowerPoint</a:t>
            </a:r>
            <a:endParaRPr sz="1700">
              <a:solidFill>
                <a:srgbClr val="FFFFFF"/>
              </a:solidFill>
              <a:latin typeface="Inter Tight Light"/>
              <a:ea typeface="Inter Tight Light"/>
              <a:cs typeface="Inter Tight Light"/>
              <a:sym typeface="Inter Tight Light"/>
            </a:endParaRPr>
          </a:p>
        </p:txBody>
      </p:sp>
      <p:pic>
        <p:nvPicPr>
          <p:cNvPr id="162" name="Google Shape;162;p25"/>
          <p:cNvPicPr preferRelativeResize="0"/>
          <p:nvPr/>
        </p:nvPicPr>
        <p:blipFill>
          <a:blip r:embed="rId4">
            <a:alphaModFix/>
          </a:blip>
          <a:stretch>
            <a:fillRect/>
          </a:stretch>
        </p:blipFill>
        <p:spPr>
          <a:xfrm>
            <a:off x="2979650" y="1078950"/>
            <a:ext cx="3526500" cy="1067100"/>
          </a:xfrm>
          <a:prstGeom prst="roundRect">
            <a:avLst>
              <a:gd fmla="val 16667" name="adj"/>
            </a:avLst>
          </a:prstGeom>
          <a:noFill/>
          <a:ln>
            <a:noFill/>
          </a:ln>
        </p:spPr>
      </p:pic>
      <p:sp>
        <p:nvSpPr>
          <p:cNvPr id="163" name="Google Shape;163;p25"/>
          <p:cNvSpPr txBox="1"/>
          <p:nvPr/>
        </p:nvSpPr>
        <p:spPr>
          <a:xfrm>
            <a:off x="1651700" y="1534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editare &amp; </a:t>
            </a:r>
            <a:r>
              <a:rPr lang="en" sz="1700">
                <a:solidFill>
                  <a:srgbClr val="FFFFFF"/>
                </a:solidFill>
                <a:latin typeface="Inter Tight Light"/>
                <a:ea typeface="Inter Tight Light"/>
                <a:cs typeface="Inter Tight Light"/>
                <a:sym typeface="Inter Tight Light"/>
              </a:rPr>
              <a:t>prezentare</a:t>
            </a:r>
            <a:r>
              <a:rPr lang="en" sz="1700">
                <a:solidFill>
                  <a:srgbClr val="FFFFFF"/>
                </a:solidFill>
                <a:latin typeface="Inter Tight Light"/>
                <a:ea typeface="Inter Tight Light"/>
                <a:cs typeface="Inter Tight Light"/>
                <a:sym typeface="Inter Tight Light"/>
              </a:rPr>
              <a:t> conținut</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67" name="Shape 167"/>
        <p:cNvGrpSpPr/>
        <p:nvPr/>
      </p:nvGrpSpPr>
      <p:grpSpPr>
        <a:xfrm>
          <a:off x="0" y="0"/>
          <a:ext cx="0" cy="0"/>
          <a:chOff x="0" y="0"/>
          <a:chExt cx="0" cy="0"/>
        </a:xfrm>
      </p:grpSpPr>
      <p:sp>
        <p:nvSpPr>
          <p:cNvPr id="168" name="Google Shape;168;p26"/>
          <p:cNvSpPr/>
          <p:nvPr/>
        </p:nvSpPr>
        <p:spPr>
          <a:xfrm>
            <a:off x="6301622" y="726658"/>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169" name="Google Shape;169;p26"/>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https://slidesgo.com/</a:t>
            </a:r>
            <a:endParaRPr sz="1700">
              <a:solidFill>
                <a:srgbClr val="FFFFFF"/>
              </a:solidFill>
              <a:latin typeface="Inter Tight Light"/>
              <a:ea typeface="Inter Tight Light"/>
              <a:cs typeface="Inter Tight Light"/>
              <a:sym typeface="Inter Tight Light"/>
            </a:endParaRPr>
          </a:p>
        </p:txBody>
      </p:sp>
      <p:sp>
        <p:nvSpPr>
          <p:cNvPr id="170" name="Google Shape;170;p26"/>
          <p:cNvSpPr txBox="1"/>
          <p:nvPr/>
        </p:nvSpPr>
        <p:spPr>
          <a:xfrm>
            <a:off x="1646450" y="2601250"/>
            <a:ext cx="60747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 </a:t>
            </a:r>
            <a:r>
              <a:rPr lang="en" sz="1700">
                <a:solidFill>
                  <a:srgbClr val="FFFFFF"/>
                </a:solidFill>
                <a:latin typeface="Inter Tight Light"/>
                <a:ea typeface="Inter Tight Light"/>
                <a:cs typeface="Inter Tight Light"/>
                <a:sym typeface="Inter Tight Light"/>
              </a:rPr>
              <a:t>online cu zonă gratuită extinsă pentru template-uri </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PowerPoint sau Canva. Poate genera cu AI o prezentare doar în baza unei teme date. </a:t>
            </a:r>
            <a:endParaRPr sz="1700">
              <a:solidFill>
                <a:srgbClr val="FFFFFF"/>
              </a:solidFill>
              <a:latin typeface="Inter Tight Light"/>
              <a:ea typeface="Inter Tight Light"/>
              <a:cs typeface="Inter Tight Light"/>
              <a:sym typeface="Inter Tight Light"/>
            </a:endParaRPr>
          </a:p>
        </p:txBody>
      </p:sp>
      <p:pic>
        <p:nvPicPr>
          <p:cNvPr id="171" name="Google Shape;171;p26"/>
          <p:cNvPicPr preferRelativeResize="0"/>
          <p:nvPr/>
        </p:nvPicPr>
        <p:blipFill>
          <a:blip r:embed="rId4">
            <a:alphaModFix/>
          </a:blip>
          <a:stretch>
            <a:fillRect/>
          </a:stretch>
        </p:blipFill>
        <p:spPr>
          <a:xfrm>
            <a:off x="2921600" y="1026675"/>
            <a:ext cx="3524400" cy="1028700"/>
          </a:xfrm>
          <a:prstGeom prst="roundRect">
            <a:avLst>
              <a:gd fmla="val 16667" name="adj"/>
            </a:avLst>
          </a:prstGeom>
          <a:noFill/>
          <a:ln>
            <a:noFill/>
          </a:ln>
        </p:spPr>
      </p:pic>
      <p:sp>
        <p:nvSpPr>
          <p:cNvPr id="172" name="Google Shape;172;p26"/>
          <p:cNvSpPr txBox="1"/>
          <p:nvPr/>
        </p:nvSpPr>
        <p:spPr>
          <a:xfrm>
            <a:off x="1651700" y="1534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procesare &amp; generare conținut</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76" name="Shape 176"/>
        <p:cNvGrpSpPr/>
        <p:nvPr/>
      </p:nvGrpSpPr>
      <p:grpSpPr>
        <a:xfrm>
          <a:off x="0" y="0"/>
          <a:ext cx="0" cy="0"/>
          <a:chOff x="0" y="0"/>
          <a:chExt cx="0" cy="0"/>
        </a:xfrm>
      </p:grpSpPr>
      <p:sp>
        <p:nvSpPr>
          <p:cNvPr id="177" name="Google Shape;177;p27"/>
          <p:cNvSpPr/>
          <p:nvPr/>
        </p:nvSpPr>
        <p:spPr>
          <a:xfrm>
            <a:off x="6301622" y="726658"/>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178" name="Google Shape;178;p27"/>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https://stitch.withgoogle.com/</a:t>
            </a:r>
            <a:endParaRPr sz="1700">
              <a:solidFill>
                <a:srgbClr val="FFFFFF"/>
              </a:solidFill>
              <a:latin typeface="Inter Tight Light"/>
              <a:ea typeface="Inter Tight Light"/>
              <a:cs typeface="Inter Tight Light"/>
              <a:sym typeface="Inter Tight Light"/>
            </a:endParaRPr>
          </a:p>
        </p:txBody>
      </p:sp>
      <p:sp>
        <p:nvSpPr>
          <p:cNvPr id="179" name="Google Shape;179;p27"/>
          <p:cNvSpPr txBox="1"/>
          <p:nvPr/>
        </p:nvSpPr>
        <p:spPr>
          <a:xfrm>
            <a:off x="1305750" y="2782900"/>
            <a:ext cx="67785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 AI gratuit, recomandat în educație pentru generarea rapidă de interfețe și prototipuri vizuale utile în proiecte și prezentări.</a:t>
            </a:r>
            <a:endParaRPr sz="1700">
              <a:solidFill>
                <a:srgbClr val="FFFFFF"/>
              </a:solidFill>
              <a:latin typeface="Inter Tight Light"/>
              <a:ea typeface="Inter Tight Light"/>
              <a:cs typeface="Inter Tight Light"/>
              <a:sym typeface="Inter Tight Light"/>
            </a:endParaRPr>
          </a:p>
        </p:txBody>
      </p:sp>
      <p:pic>
        <p:nvPicPr>
          <p:cNvPr id="180" name="Google Shape;180;p27"/>
          <p:cNvPicPr preferRelativeResize="0"/>
          <p:nvPr/>
        </p:nvPicPr>
        <p:blipFill rotWithShape="1">
          <a:blip r:embed="rId4">
            <a:alphaModFix/>
          </a:blip>
          <a:srcRect b="14097" l="0" r="0" t="10957"/>
          <a:stretch/>
        </p:blipFill>
        <p:spPr>
          <a:xfrm>
            <a:off x="2797950" y="1252950"/>
            <a:ext cx="3674100" cy="1073700"/>
          </a:xfrm>
          <a:prstGeom prst="roundRect">
            <a:avLst>
              <a:gd fmla="val 16667" name="adj"/>
            </a:avLst>
          </a:prstGeom>
          <a:noFill/>
          <a:ln>
            <a:noFill/>
          </a:ln>
        </p:spPr>
      </p:pic>
      <p:sp>
        <p:nvSpPr>
          <p:cNvPr id="181" name="Google Shape;181;p27"/>
          <p:cNvSpPr txBox="1"/>
          <p:nvPr/>
        </p:nvSpPr>
        <p:spPr>
          <a:xfrm>
            <a:off x="1651700" y="1534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generare imagini</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85" name="Shape 185"/>
        <p:cNvGrpSpPr/>
        <p:nvPr/>
      </p:nvGrpSpPr>
      <p:grpSpPr>
        <a:xfrm>
          <a:off x="0" y="0"/>
          <a:ext cx="0" cy="0"/>
          <a:chOff x="0" y="0"/>
          <a:chExt cx="0" cy="0"/>
        </a:xfrm>
      </p:grpSpPr>
      <p:sp>
        <p:nvSpPr>
          <p:cNvPr id="186" name="Google Shape;186;p28"/>
          <p:cNvSpPr/>
          <p:nvPr/>
        </p:nvSpPr>
        <p:spPr>
          <a:xfrm>
            <a:off x="6097322" y="78368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187" name="Google Shape;187;p28"/>
          <p:cNvSpPr txBox="1"/>
          <p:nvPr/>
        </p:nvSpPr>
        <p:spPr>
          <a:xfrm>
            <a:off x="2217100" y="3700104"/>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https://www.figma.com/education/</a:t>
            </a:r>
            <a:endParaRPr sz="1700">
              <a:solidFill>
                <a:srgbClr val="FFFFFF"/>
              </a:solidFill>
              <a:latin typeface="Inter Tight Light"/>
              <a:ea typeface="Inter Tight Light"/>
              <a:cs typeface="Inter Tight Light"/>
              <a:sym typeface="Inter Tight Light"/>
            </a:endParaRPr>
          </a:p>
        </p:txBody>
      </p:sp>
      <p:sp>
        <p:nvSpPr>
          <p:cNvPr id="188" name="Google Shape;188;p28"/>
          <p:cNvSpPr txBox="1"/>
          <p:nvPr/>
        </p:nvSpPr>
        <p:spPr>
          <a:xfrm>
            <a:off x="1237700" y="2728454"/>
            <a:ext cx="67785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 de design cu versiune gratuită, folosit în educație pentru colaborare vizuală, unde elevii sau profesorii pot crea și prototipa interfețe, aplicații sau materiale digitale. Oferă galerii gratuite extinse.</a:t>
            </a:r>
            <a:endParaRPr sz="1700">
              <a:solidFill>
                <a:srgbClr val="FFFFFF"/>
              </a:solidFill>
              <a:latin typeface="Inter Tight Light"/>
              <a:ea typeface="Inter Tight Light"/>
              <a:cs typeface="Inter Tight Light"/>
              <a:sym typeface="Inter Tight Light"/>
            </a:endParaRPr>
          </a:p>
        </p:txBody>
      </p:sp>
      <p:pic>
        <p:nvPicPr>
          <p:cNvPr id="189" name="Google Shape;189;p28"/>
          <p:cNvPicPr preferRelativeResize="0"/>
          <p:nvPr/>
        </p:nvPicPr>
        <p:blipFill>
          <a:blip r:embed="rId4">
            <a:alphaModFix/>
          </a:blip>
          <a:stretch>
            <a:fillRect/>
          </a:stretch>
        </p:blipFill>
        <p:spPr>
          <a:xfrm>
            <a:off x="3021238" y="1350330"/>
            <a:ext cx="3307200" cy="964800"/>
          </a:xfrm>
          <a:prstGeom prst="roundRect">
            <a:avLst>
              <a:gd fmla="val 16667" name="adj"/>
            </a:avLst>
          </a:prstGeom>
          <a:noFill/>
          <a:ln>
            <a:noFill/>
          </a:ln>
        </p:spPr>
      </p:pic>
      <p:sp>
        <p:nvSpPr>
          <p:cNvPr id="190" name="Google Shape;190;p28"/>
          <p:cNvSpPr txBox="1"/>
          <p:nvPr/>
        </p:nvSpPr>
        <p:spPr>
          <a:xfrm>
            <a:off x="1651700" y="1534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procesare &amp; generare conținut</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194" name="Shape 194"/>
        <p:cNvGrpSpPr/>
        <p:nvPr/>
      </p:nvGrpSpPr>
      <p:grpSpPr>
        <a:xfrm>
          <a:off x="0" y="0"/>
          <a:ext cx="0" cy="0"/>
          <a:chOff x="0" y="0"/>
          <a:chExt cx="0" cy="0"/>
        </a:xfrm>
      </p:grpSpPr>
      <p:sp>
        <p:nvSpPr>
          <p:cNvPr id="195" name="Google Shape;195;p29"/>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https://padlet.com/</a:t>
            </a:r>
            <a:endParaRPr sz="1700">
              <a:solidFill>
                <a:srgbClr val="FFFFFF"/>
              </a:solidFill>
              <a:latin typeface="Inter Tight Light"/>
              <a:ea typeface="Inter Tight Light"/>
              <a:cs typeface="Inter Tight Light"/>
              <a:sym typeface="Inter Tight Light"/>
            </a:endParaRPr>
          </a:p>
        </p:txBody>
      </p:sp>
      <p:sp>
        <p:nvSpPr>
          <p:cNvPr id="196" name="Google Shape;196;p29"/>
          <p:cNvSpPr txBox="1"/>
          <p:nvPr/>
        </p:nvSpPr>
        <p:spPr>
          <a:xfrm>
            <a:off x="1646450" y="2748850"/>
            <a:ext cx="6074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 online cu zonă gratuită extinsă pentru </a:t>
            </a:r>
            <a:r>
              <a:rPr lang="en" sz="1700">
                <a:solidFill>
                  <a:srgbClr val="FFFFFF"/>
                </a:solidFill>
                <a:latin typeface="Inter Tight Light"/>
                <a:ea typeface="Inter Tight Light"/>
                <a:cs typeface="Inter Tight Light"/>
                <a:sym typeface="Inter Tight Light"/>
              </a:rPr>
              <a:t>materiale digitale </a:t>
            </a:r>
            <a:r>
              <a:rPr lang="en" sz="1700">
                <a:solidFill>
                  <a:srgbClr val="FFFFFF"/>
                </a:solidFill>
                <a:latin typeface="Inter Tight Light"/>
                <a:ea typeface="Inter Tight Light"/>
                <a:cs typeface="Inter Tight Light"/>
                <a:sym typeface="Inter Tight Light"/>
              </a:rPr>
              <a:t>interactive.</a:t>
            </a:r>
            <a:endParaRPr sz="1700">
              <a:solidFill>
                <a:srgbClr val="FFFFFF"/>
              </a:solidFill>
              <a:latin typeface="Inter Tight Light"/>
              <a:ea typeface="Inter Tight Light"/>
              <a:cs typeface="Inter Tight Light"/>
              <a:sym typeface="Inter Tight Light"/>
            </a:endParaRPr>
          </a:p>
        </p:txBody>
      </p:sp>
      <p:pic>
        <p:nvPicPr>
          <p:cNvPr id="197" name="Google Shape;197;p29"/>
          <p:cNvPicPr preferRelativeResize="0"/>
          <p:nvPr/>
        </p:nvPicPr>
        <p:blipFill rotWithShape="1">
          <a:blip r:embed="rId4">
            <a:alphaModFix/>
          </a:blip>
          <a:srcRect b="22045" l="0" r="0" t="0"/>
          <a:stretch/>
        </p:blipFill>
        <p:spPr>
          <a:xfrm>
            <a:off x="3397850" y="1378650"/>
            <a:ext cx="2571900" cy="772200"/>
          </a:xfrm>
          <a:prstGeom prst="roundRect">
            <a:avLst>
              <a:gd fmla="val 16667" name="adj"/>
            </a:avLst>
          </a:prstGeom>
          <a:noFill/>
          <a:ln>
            <a:noFill/>
          </a:ln>
        </p:spPr>
      </p:pic>
      <p:sp>
        <p:nvSpPr>
          <p:cNvPr id="198" name="Google Shape;198;p29"/>
          <p:cNvSpPr txBox="1"/>
          <p:nvPr/>
        </p:nvSpPr>
        <p:spPr>
          <a:xfrm>
            <a:off x="1651700" y="1534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editare &amp; prezentare conținut</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02" name="Shape 202"/>
        <p:cNvGrpSpPr/>
        <p:nvPr/>
      </p:nvGrpSpPr>
      <p:grpSpPr>
        <a:xfrm>
          <a:off x="0" y="0"/>
          <a:ext cx="0" cy="0"/>
          <a:chOff x="0" y="0"/>
          <a:chExt cx="0" cy="0"/>
        </a:xfrm>
      </p:grpSpPr>
      <p:sp>
        <p:nvSpPr>
          <p:cNvPr id="203" name="Google Shape;203;p30"/>
          <p:cNvSpPr/>
          <p:nvPr/>
        </p:nvSpPr>
        <p:spPr>
          <a:xfrm>
            <a:off x="5336497" y="103323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204" name="Google Shape;204;p30"/>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https://miro.com/</a:t>
            </a:r>
            <a:endParaRPr sz="1700">
              <a:solidFill>
                <a:schemeClr val="lt1"/>
              </a:solidFill>
              <a:latin typeface="Inter Tight Light"/>
              <a:ea typeface="Inter Tight Light"/>
              <a:cs typeface="Inter Tight Light"/>
              <a:sym typeface="Inter Tight Light"/>
            </a:endParaRPr>
          </a:p>
        </p:txBody>
      </p:sp>
      <p:sp>
        <p:nvSpPr>
          <p:cNvPr id="205" name="Google Shape;205;p30"/>
          <p:cNvSpPr txBox="1"/>
          <p:nvPr/>
        </p:nvSpPr>
        <p:spPr>
          <a:xfrm>
            <a:off x="1646450" y="2748850"/>
            <a:ext cx="6074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 online cu zonă gratuită extinsă pentru crearea colaborativă de prezentări digitale.</a:t>
            </a:r>
            <a:endParaRPr sz="1700">
              <a:solidFill>
                <a:srgbClr val="FFFFFF"/>
              </a:solidFill>
              <a:latin typeface="Inter Tight Light"/>
              <a:ea typeface="Inter Tight Light"/>
              <a:cs typeface="Inter Tight Light"/>
              <a:sym typeface="Inter Tight Light"/>
            </a:endParaRPr>
          </a:p>
        </p:txBody>
      </p:sp>
      <p:pic>
        <p:nvPicPr>
          <p:cNvPr id="206" name="Google Shape;206;p30"/>
          <p:cNvPicPr preferRelativeResize="0"/>
          <p:nvPr/>
        </p:nvPicPr>
        <p:blipFill>
          <a:blip r:embed="rId4">
            <a:alphaModFix/>
          </a:blip>
          <a:stretch>
            <a:fillRect/>
          </a:stretch>
        </p:blipFill>
        <p:spPr>
          <a:xfrm>
            <a:off x="3620638" y="1412725"/>
            <a:ext cx="1902600" cy="872700"/>
          </a:xfrm>
          <a:prstGeom prst="roundRect">
            <a:avLst>
              <a:gd fmla="val 16667" name="adj"/>
            </a:avLst>
          </a:prstGeom>
          <a:noFill/>
          <a:ln>
            <a:noFill/>
          </a:ln>
        </p:spPr>
      </p:pic>
      <p:sp>
        <p:nvSpPr>
          <p:cNvPr id="207" name="Google Shape;207;p30"/>
          <p:cNvSpPr txBox="1"/>
          <p:nvPr/>
        </p:nvSpPr>
        <p:spPr>
          <a:xfrm>
            <a:off x="1651700" y="1534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colaborare</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11" name="Shape 211"/>
        <p:cNvGrpSpPr/>
        <p:nvPr/>
      </p:nvGrpSpPr>
      <p:grpSpPr>
        <a:xfrm>
          <a:off x="0" y="0"/>
          <a:ext cx="0" cy="0"/>
          <a:chOff x="0" y="0"/>
          <a:chExt cx="0" cy="0"/>
        </a:xfrm>
      </p:grpSpPr>
      <p:sp>
        <p:nvSpPr>
          <p:cNvPr id="212" name="Google Shape;212;p31"/>
          <p:cNvSpPr/>
          <p:nvPr/>
        </p:nvSpPr>
        <p:spPr>
          <a:xfrm>
            <a:off x="5506822" y="78343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213" name="Google Shape;213;p31"/>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https://www.canva.com/</a:t>
            </a:r>
            <a:endParaRPr sz="1700">
              <a:solidFill>
                <a:srgbClr val="FFFFFF"/>
              </a:solidFill>
              <a:latin typeface="Inter Tight Light"/>
              <a:ea typeface="Inter Tight Light"/>
              <a:cs typeface="Inter Tight Light"/>
              <a:sym typeface="Inter Tight Light"/>
            </a:endParaRPr>
          </a:p>
        </p:txBody>
      </p:sp>
      <p:sp>
        <p:nvSpPr>
          <p:cNvPr id="214" name="Google Shape;214;p31"/>
          <p:cNvSpPr txBox="1"/>
          <p:nvPr/>
        </p:nvSpPr>
        <p:spPr>
          <a:xfrm>
            <a:off x="1646450" y="2748850"/>
            <a:ext cx="60747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 popular online cu zonă gratuită foarte generoasă. S-a explorat ideea de a crea pagini web și inserarea de link-uri externe via pașii APPS / EMBED</a:t>
            </a:r>
            <a:endParaRPr sz="1700">
              <a:solidFill>
                <a:srgbClr val="FFFFFF"/>
              </a:solidFill>
              <a:latin typeface="Inter Tight Light"/>
              <a:ea typeface="Inter Tight Light"/>
              <a:cs typeface="Inter Tight Light"/>
              <a:sym typeface="Inter Tight Light"/>
            </a:endParaRPr>
          </a:p>
        </p:txBody>
      </p:sp>
      <p:pic>
        <p:nvPicPr>
          <p:cNvPr id="215" name="Google Shape;215;p31"/>
          <p:cNvPicPr preferRelativeResize="0"/>
          <p:nvPr/>
        </p:nvPicPr>
        <p:blipFill>
          <a:blip r:embed="rId4">
            <a:alphaModFix/>
          </a:blip>
          <a:stretch>
            <a:fillRect/>
          </a:stretch>
        </p:blipFill>
        <p:spPr>
          <a:xfrm>
            <a:off x="3636050" y="1174300"/>
            <a:ext cx="2095500" cy="1066800"/>
          </a:xfrm>
          <a:prstGeom prst="roundRect">
            <a:avLst>
              <a:gd fmla="val 16667" name="adj"/>
            </a:avLst>
          </a:prstGeom>
          <a:noFill/>
          <a:ln>
            <a:noFill/>
          </a:ln>
        </p:spPr>
      </p:pic>
      <p:sp>
        <p:nvSpPr>
          <p:cNvPr id="216" name="Google Shape;216;p31"/>
          <p:cNvSpPr txBox="1"/>
          <p:nvPr/>
        </p:nvSpPr>
        <p:spPr>
          <a:xfrm>
            <a:off x="1651700" y="1534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editare &amp; prezentare conținut, procesare &amp; generare conținut</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20" name="Shape 220"/>
        <p:cNvGrpSpPr/>
        <p:nvPr/>
      </p:nvGrpSpPr>
      <p:grpSpPr>
        <a:xfrm>
          <a:off x="0" y="0"/>
          <a:ext cx="0" cy="0"/>
          <a:chOff x="0" y="0"/>
          <a:chExt cx="0" cy="0"/>
        </a:xfrm>
      </p:grpSpPr>
      <p:sp>
        <p:nvSpPr>
          <p:cNvPr id="221" name="Google Shape;221;p32"/>
          <p:cNvSpPr txBox="1"/>
          <p:nvPr/>
        </p:nvSpPr>
        <p:spPr>
          <a:xfrm>
            <a:off x="2226050" y="3390975"/>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https://sites.google.com/</a:t>
            </a:r>
            <a:endParaRPr sz="1700">
              <a:solidFill>
                <a:srgbClr val="FFFFFF"/>
              </a:solidFill>
              <a:latin typeface="Inter Tight Light"/>
              <a:ea typeface="Inter Tight Light"/>
              <a:cs typeface="Inter Tight Light"/>
              <a:sym typeface="Inter Tight Light"/>
            </a:endParaRPr>
          </a:p>
        </p:txBody>
      </p:sp>
      <p:sp>
        <p:nvSpPr>
          <p:cNvPr id="222" name="Google Shape;222;p32"/>
          <p:cNvSpPr txBox="1"/>
          <p:nvPr/>
        </p:nvSpPr>
        <p:spPr>
          <a:xfrm>
            <a:off x="1646450" y="2748850"/>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 gratuit de la </a:t>
            </a:r>
            <a:r>
              <a:rPr lang="en" sz="1700">
                <a:solidFill>
                  <a:srgbClr val="FFFFFF"/>
                </a:solidFill>
                <a:latin typeface="Inter Tight Light"/>
                <a:ea typeface="Inter Tight Light"/>
                <a:cs typeface="Inter Tight Light"/>
                <a:sym typeface="Inter Tight Light"/>
              </a:rPr>
              <a:t>Google</a:t>
            </a:r>
            <a:r>
              <a:rPr lang="en" sz="1700">
                <a:solidFill>
                  <a:srgbClr val="FFFFFF"/>
                </a:solidFill>
                <a:latin typeface="Inter Tight Light"/>
                <a:ea typeface="Inter Tight Light"/>
                <a:cs typeface="Inter Tight Light"/>
                <a:sym typeface="Inter Tight Light"/>
              </a:rPr>
              <a:t> pentru a crea pagini web</a:t>
            </a:r>
            <a:endParaRPr sz="1700">
              <a:solidFill>
                <a:srgbClr val="FFFFFF"/>
              </a:solidFill>
              <a:latin typeface="Inter Tight Light"/>
              <a:ea typeface="Inter Tight Light"/>
              <a:cs typeface="Inter Tight Light"/>
              <a:sym typeface="Inter Tight Light"/>
            </a:endParaRPr>
          </a:p>
        </p:txBody>
      </p:sp>
      <p:pic>
        <p:nvPicPr>
          <p:cNvPr id="223" name="Google Shape;223;p32"/>
          <p:cNvPicPr preferRelativeResize="0"/>
          <p:nvPr/>
        </p:nvPicPr>
        <p:blipFill>
          <a:blip r:embed="rId4">
            <a:alphaModFix/>
          </a:blip>
          <a:stretch>
            <a:fillRect/>
          </a:stretch>
        </p:blipFill>
        <p:spPr>
          <a:xfrm>
            <a:off x="3392225" y="1354228"/>
            <a:ext cx="2189400" cy="888900"/>
          </a:xfrm>
          <a:prstGeom prst="roundRect">
            <a:avLst>
              <a:gd fmla="val 16667" name="adj"/>
            </a:avLst>
          </a:prstGeom>
          <a:noFill/>
          <a:ln>
            <a:noFill/>
          </a:ln>
        </p:spPr>
      </p:pic>
      <p:sp>
        <p:nvSpPr>
          <p:cNvPr id="224" name="Google Shape;224;p32"/>
          <p:cNvSpPr txBox="1"/>
          <p:nvPr/>
        </p:nvSpPr>
        <p:spPr>
          <a:xfrm>
            <a:off x="1651700" y="1534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editare &amp; prezentare conținut</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28" name="Shape 228"/>
        <p:cNvGrpSpPr/>
        <p:nvPr/>
      </p:nvGrpSpPr>
      <p:grpSpPr>
        <a:xfrm>
          <a:off x="0" y="0"/>
          <a:ext cx="0" cy="0"/>
          <a:chOff x="0" y="0"/>
          <a:chExt cx="0" cy="0"/>
        </a:xfrm>
      </p:grpSpPr>
      <p:sp>
        <p:nvSpPr>
          <p:cNvPr id="229" name="Google Shape;229;p33"/>
          <p:cNvSpPr/>
          <p:nvPr/>
        </p:nvSpPr>
        <p:spPr>
          <a:xfrm>
            <a:off x="5506822" y="78343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230" name="Google Shape;230;p33"/>
          <p:cNvSpPr txBox="1"/>
          <p:nvPr/>
        </p:nvSpPr>
        <p:spPr>
          <a:xfrm>
            <a:off x="2226050" y="3390975"/>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https://lovable.dev/</a:t>
            </a:r>
            <a:endParaRPr sz="1700">
              <a:solidFill>
                <a:srgbClr val="FFFFFF"/>
              </a:solidFill>
              <a:latin typeface="Inter Tight Light"/>
              <a:ea typeface="Inter Tight Light"/>
              <a:cs typeface="Inter Tight Light"/>
              <a:sym typeface="Inter Tight Light"/>
            </a:endParaRPr>
          </a:p>
        </p:txBody>
      </p:sp>
      <p:sp>
        <p:nvSpPr>
          <p:cNvPr id="231" name="Google Shape;231;p33"/>
          <p:cNvSpPr txBox="1"/>
          <p:nvPr/>
        </p:nvSpPr>
        <p:spPr>
          <a:xfrm>
            <a:off x="1534650" y="2481525"/>
            <a:ext cx="6074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a:t>
            </a:r>
            <a:r>
              <a:rPr lang="en" sz="1700">
                <a:solidFill>
                  <a:srgbClr val="FFFFFF"/>
                </a:solidFill>
                <a:latin typeface="Inter Tight Light"/>
                <a:ea typeface="Inter Tight Light"/>
                <a:cs typeface="Inter Tight Light"/>
                <a:sym typeface="Inter Tight Light"/>
              </a:rPr>
              <a:t> popular de crearea de conținut web, cu o posibilitate </a:t>
            </a:r>
            <a:r>
              <a:rPr lang="en" sz="1700">
                <a:solidFill>
                  <a:srgbClr val="FFFFFF"/>
                </a:solidFill>
                <a:latin typeface="Inter Tight Light"/>
                <a:ea typeface="Inter Tight Light"/>
                <a:cs typeface="Inter Tight Light"/>
                <a:sym typeface="Inter Tight Light"/>
              </a:rPr>
              <a:t>extinsă</a:t>
            </a:r>
            <a:r>
              <a:rPr lang="en" sz="1700">
                <a:solidFill>
                  <a:srgbClr val="FFFFFF"/>
                </a:solidFill>
                <a:latin typeface="Inter Tight Light"/>
                <a:ea typeface="Inter Tight Light"/>
                <a:cs typeface="Inter Tight Light"/>
                <a:sym typeface="Inter Tight Light"/>
              </a:rPr>
              <a:t> de testare gratuită. </a:t>
            </a:r>
            <a:endParaRPr sz="1700">
              <a:solidFill>
                <a:srgbClr val="FFFFFF"/>
              </a:solidFill>
              <a:latin typeface="Inter Tight Light"/>
              <a:ea typeface="Inter Tight Light"/>
              <a:cs typeface="Inter Tight Light"/>
              <a:sym typeface="Inter Tight Light"/>
            </a:endParaRPr>
          </a:p>
        </p:txBody>
      </p:sp>
      <p:pic>
        <p:nvPicPr>
          <p:cNvPr id="232" name="Google Shape;232;p33"/>
          <p:cNvPicPr preferRelativeResize="0"/>
          <p:nvPr/>
        </p:nvPicPr>
        <p:blipFill>
          <a:blip r:embed="rId4">
            <a:alphaModFix/>
          </a:blip>
          <a:stretch>
            <a:fillRect/>
          </a:stretch>
        </p:blipFill>
        <p:spPr>
          <a:xfrm>
            <a:off x="2740200" y="1360750"/>
            <a:ext cx="3086100" cy="647700"/>
          </a:xfrm>
          <a:prstGeom prst="roundRect">
            <a:avLst>
              <a:gd fmla="val 16667" name="adj"/>
            </a:avLst>
          </a:prstGeom>
          <a:noFill/>
          <a:ln>
            <a:noFill/>
          </a:ln>
        </p:spPr>
      </p:pic>
      <p:sp>
        <p:nvSpPr>
          <p:cNvPr id="233" name="Google Shape;233;p33"/>
          <p:cNvSpPr txBox="1"/>
          <p:nvPr/>
        </p:nvSpPr>
        <p:spPr>
          <a:xfrm>
            <a:off x="1651700" y="1534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editare &amp; prezentare conținut, coding</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37" name="Shape 237"/>
        <p:cNvGrpSpPr/>
        <p:nvPr/>
      </p:nvGrpSpPr>
      <p:grpSpPr>
        <a:xfrm>
          <a:off x="0" y="0"/>
          <a:ext cx="0" cy="0"/>
          <a:chOff x="0" y="0"/>
          <a:chExt cx="0" cy="0"/>
        </a:xfrm>
      </p:grpSpPr>
      <p:sp>
        <p:nvSpPr>
          <p:cNvPr id="238" name="Google Shape;238;p34"/>
          <p:cNvSpPr/>
          <p:nvPr/>
        </p:nvSpPr>
        <p:spPr>
          <a:xfrm>
            <a:off x="5506822" y="78343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239" name="Google Shape;239;p34"/>
          <p:cNvSpPr txBox="1"/>
          <p:nvPr/>
        </p:nvSpPr>
        <p:spPr>
          <a:xfrm>
            <a:off x="2226050" y="3390975"/>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https://copilot.microsoft.com</a:t>
            </a:r>
            <a:endParaRPr sz="1700">
              <a:solidFill>
                <a:srgbClr val="FFFFFF"/>
              </a:solidFill>
              <a:latin typeface="Inter Tight Light"/>
              <a:ea typeface="Inter Tight Light"/>
              <a:cs typeface="Inter Tight Light"/>
              <a:sym typeface="Inter Tight Light"/>
            </a:endParaRPr>
          </a:p>
        </p:txBody>
      </p:sp>
      <p:sp>
        <p:nvSpPr>
          <p:cNvPr id="240" name="Google Shape;240;p34"/>
          <p:cNvSpPr txBox="1"/>
          <p:nvPr/>
        </p:nvSpPr>
        <p:spPr>
          <a:xfrm>
            <a:off x="1534650" y="2481525"/>
            <a:ext cx="6074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 gratuit de crearea de conținut HTML, utilizabil direct in Moodle.</a:t>
            </a:r>
            <a:endParaRPr sz="1700">
              <a:solidFill>
                <a:srgbClr val="FFFFFF"/>
              </a:solidFill>
              <a:latin typeface="Inter Tight Light"/>
              <a:ea typeface="Inter Tight Light"/>
              <a:cs typeface="Inter Tight Light"/>
              <a:sym typeface="Inter Tight Light"/>
            </a:endParaRPr>
          </a:p>
        </p:txBody>
      </p:sp>
      <p:sp>
        <p:nvSpPr>
          <p:cNvPr id="241" name="Google Shape;241;p34"/>
          <p:cNvSpPr txBox="1"/>
          <p:nvPr/>
        </p:nvSpPr>
        <p:spPr>
          <a:xfrm>
            <a:off x="1415925" y="210272"/>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editare &amp; prezentare conținut, coding</a:t>
            </a:r>
            <a:endParaRPr sz="1700">
              <a:solidFill>
                <a:srgbClr val="FFFFFF"/>
              </a:solidFill>
              <a:latin typeface="Inter Tight Light"/>
              <a:ea typeface="Inter Tight Light"/>
              <a:cs typeface="Inter Tight Light"/>
              <a:sym typeface="Inter Tight Light"/>
            </a:endParaRPr>
          </a:p>
        </p:txBody>
      </p:sp>
      <p:pic>
        <p:nvPicPr>
          <p:cNvPr id="242" name="Google Shape;242;p34"/>
          <p:cNvPicPr preferRelativeResize="0"/>
          <p:nvPr/>
        </p:nvPicPr>
        <p:blipFill>
          <a:blip r:embed="rId4">
            <a:alphaModFix/>
          </a:blip>
          <a:stretch>
            <a:fillRect/>
          </a:stretch>
        </p:blipFill>
        <p:spPr>
          <a:xfrm>
            <a:off x="2888775" y="1315274"/>
            <a:ext cx="3129000" cy="964800"/>
          </a:xfrm>
          <a:prstGeom prst="roundRect">
            <a:avLst>
              <a:gd fmla="val 16667" name="adj"/>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46" name="Shape 246"/>
        <p:cNvGrpSpPr/>
        <p:nvPr/>
      </p:nvGrpSpPr>
      <p:grpSpPr>
        <a:xfrm>
          <a:off x="0" y="0"/>
          <a:ext cx="0" cy="0"/>
          <a:chOff x="0" y="0"/>
          <a:chExt cx="0" cy="0"/>
        </a:xfrm>
      </p:grpSpPr>
      <p:sp>
        <p:nvSpPr>
          <p:cNvPr id="247" name="Google Shape;247;p35"/>
          <p:cNvSpPr txBox="1"/>
          <p:nvPr/>
        </p:nvSpPr>
        <p:spPr>
          <a:xfrm>
            <a:off x="2226050" y="3390975"/>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https://classroom.google.com</a:t>
            </a:r>
            <a:endParaRPr sz="1700">
              <a:solidFill>
                <a:srgbClr val="FFFFFF"/>
              </a:solidFill>
              <a:latin typeface="Inter Tight Light"/>
              <a:ea typeface="Inter Tight Light"/>
              <a:cs typeface="Inter Tight Light"/>
              <a:sym typeface="Inter Tight Light"/>
            </a:endParaRPr>
          </a:p>
        </p:txBody>
      </p:sp>
      <p:sp>
        <p:nvSpPr>
          <p:cNvPr id="248" name="Google Shape;248;p35"/>
          <p:cNvSpPr txBox="1"/>
          <p:nvPr/>
        </p:nvSpPr>
        <p:spPr>
          <a:xfrm>
            <a:off x="1534650" y="2481525"/>
            <a:ext cx="6074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Soluție gratuită de la Google pentru publicarea de conținut </a:t>
            </a:r>
            <a:r>
              <a:rPr lang="en" sz="1700">
                <a:solidFill>
                  <a:srgbClr val="FFFFFF"/>
                </a:solidFill>
                <a:latin typeface="Inter Tight Light"/>
                <a:ea typeface="Inter Tight Light"/>
                <a:cs typeface="Inter Tight Light"/>
                <a:sym typeface="Inter Tight Light"/>
              </a:rPr>
              <a:t>dedicat</a:t>
            </a:r>
            <a:r>
              <a:rPr lang="en" sz="1700">
                <a:solidFill>
                  <a:srgbClr val="FFFFFF"/>
                </a:solidFill>
                <a:latin typeface="Inter Tight Light"/>
                <a:ea typeface="Inter Tight Light"/>
                <a:cs typeface="Inter Tight Light"/>
                <a:sym typeface="Inter Tight Light"/>
              </a:rPr>
              <a:t> comunităților educaționale.</a:t>
            </a:r>
            <a:endParaRPr sz="1700">
              <a:solidFill>
                <a:srgbClr val="FFFFFF"/>
              </a:solidFill>
              <a:latin typeface="Inter Tight Light"/>
              <a:ea typeface="Inter Tight Light"/>
              <a:cs typeface="Inter Tight Light"/>
              <a:sym typeface="Inter Tight Light"/>
            </a:endParaRPr>
          </a:p>
        </p:txBody>
      </p:sp>
      <p:pic>
        <p:nvPicPr>
          <p:cNvPr id="249" name="Google Shape;249;p35"/>
          <p:cNvPicPr preferRelativeResize="0"/>
          <p:nvPr/>
        </p:nvPicPr>
        <p:blipFill>
          <a:blip r:embed="rId4">
            <a:alphaModFix/>
          </a:blip>
          <a:stretch>
            <a:fillRect/>
          </a:stretch>
        </p:blipFill>
        <p:spPr>
          <a:xfrm>
            <a:off x="2921975" y="1055100"/>
            <a:ext cx="2959500" cy="1306500"/>
          </a:xfrm>
          <a:prstGeom prst="roundRect">
            <a:avLst>
              <a:gd fmla="val 16667" name="adj"/>
            </a:avLst>
          </a:prstGeom>
          <a:noFill/>
          <a:ln>
            <a:noFill/>
          </a:ln>
        </p:spPr>
      </p:pic>
      <p:sp>
        <p:nvSpPr>
          <p:cNvPr id="250" name="Google Shape;250;p35"/>
          <p:cNvSpPr txBox="1"/>
          <p:nvPr/>
        </p:nvSpPr>
        <p:spPr>
          <a:xfrm>
            <a:off x="1447325" y="26704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comunități de învățare</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54" name="Shape 254"/>
        <p:cNvGrpSpPr/>
        <p:nvPr/>
      </p:nvGrpSpPr>
      <p:grpSpPr>
        <a:xfrm>
          <a:off x="0" y="0"/>
          <a:ext cx="0" cy="0"/>
          <a:chOff x="0" y="0"/>
          <a:chExt cx="0" cy="0"/>
        </a:xfrm>
      </p:grpSpPr>
      <p:sp>
        <p:nvSpPr>
          <p:cNvPr id="255" name="Google Shape;255;p36"/>
          <p:cNvSpPr txBox="1"/>
          <p:nvPr/>
        </p:nvSpPr>
        <p:spPr>
          <a:xfrm>
            <a:off x="2204675" y="35394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https://teams.microsoft.com/v2/</a:t>
            </a:r>
            <a:endParaRPr sz="1700">
              <a:solidFill>
                <a:srgbClr val="FFFFFF"/>
              </a:solidFill>
              <a:latin typeface="Inter Tight Light"/>
              <a:ea typeface="Inter Tight Light"/>
              <a:cs typeface="Inter Tight Light"/>
              <a:sym typeface="Inter Tight Light"/>
            </a:endParaRPr>
          </a:p>
        </p:txBody>
      </p:sp>
      <p:sp>
        <p:nvSpPr>
          <p:cNvPr id="256" name="Google Shape;256;p36"/>
          <p:cNvSpPr txBox="1"/>
          <p:nvPr/>
        </p:nvSpPr>
        <p:spPr>
          <a:xfrm>
            <a:off x="1534650" y="2481525"/>
            <a:ext cx="60747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Soluție oferită de </a:t>
            </a:r>
            <a:r>
              <a:rPr lang="en" sz="1700">
                <a:solidFill>
                  <a:srgbClr val="FFFFFF"/>
                </a:solidFill>
                <a:latin typeface="Inter Tight Light"/>
                <a:ea typeface="Inter Tight Light"/>
                <a:cs typeface="Inter Tight Light"/>
                <a:sym typeface="Inter Tight Light"/>
              </a:rPr>
              <a:t>Microsoft</a:t>
            </a:r>
            <a:r>
              <a:rPr lang="en" sz="1700">
                <a:solidFill>
                  <a:srgbClr val="FFFFFF"/>
                </a:solidFill>
                <a:latin typeface="Inter Tight Light"/>
                <a:ea typeface="Inter Tight Light"/>
                <a:cs typeface="Inter Tight Light"/>
                <a:sym typeface="Inter Tight Light"/>
              </a:rPr>
              <a:t> cu posibilitatea extinsă de </a:t>
            </a:r>
            <a:r>
              <a:rPr lang="en" sz="1700">
                <a:solidFill>
                  <a:srgbClr val="FFFFFF"/>
                </a:solidFill>
                <a:latin typeface="Inter Tight Light"/>
                <a:ea typeface="Inter Tight Light"/>
                <a:cs typeface="Inter Tight Light"/>
                <a:sym typeface="Inter Tight Light"/>
              </a:rPr>
              <a:t>utilizare</a:t>
            </a:r>
            <a:r>
              <a:rPr lang="en" sz="1700">
                <a:solidFill>
                  <a:srgbClr val="FFFFFF"/>
                </a:solidFill>
                <a:latin typeface="Inter Tight Light"/>
                <a:ea typeface="Inter Tight Light"/>
                <a:cs typeface="Inter Tight Light"/>
                <a:sym typeface="Inter Tight Light"/>
              </a:rPr>
              <a:t> gratuită, pentru comunicare video și audio online, întâlniri sau creare de comunități.</a:t>
            </a:r>
            <a:endParaRPr sz="1700">
              <a:solidFill>
                <a:srgbClr val="FFFFFF"/>
              </a:solidFill>
              <a:latin typeface="Inter Tight Light"/>
              <a:ea typeface="Inter Tight Light"/>
              <a:cs typeface="Inter Tight Light"/>
              <a:sym typeface="Inter Tight Light"/>
            </a:endParaRPr>
          </a:p>
        </p:txBody>
      </p:sp>
      <p:pic>
        <p:nvPicPr>
          <p:cNvPr id="257" name="Google Shape;257;p36"/>
          <p:cNvPicPr preferRelativeResize="0"/>
          <p:nvPr/>
        </p:nvPicPr>
        <p:blipFill>
          <a:blip r:embed="rId4">
            <a:alphaModFix/>
          </a:blip>
          <a:stretch>
            <a:fillRect/>
          </a:stretch>
        </p:blipFill>
        <p:spPr>
          <a:xfrm>
            <a:off x="3600250" y="1171300"/>
            <a:ext cx="1943400" cy="1221900"/>
          </a:xfrm>
          <a:prstGeom prst="roundRect">
            <a:avLst>
              <a:gd fmla="val 16667" name="adj"/>
            </a:avLst>
          </a:prstGeom>
          <a:noFill/>
          <a:ln>
            <a:noFill/>
          </a:ln>
        </p:spPr>
      </p:pic>
      <p:sp>
        <p:nvSpPr>
          <p:cNvPr id="258" name="Google Shape;258;p36"/>
          <p:cNvSpPr txBox="1"/>
          <p:nvPr/>
        </p:nvSpPr>
        <p:spPr>
          <a:xfrm>
            <a:off x="1447325" y="26704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c</a:t>
            </a:r>
            <a:r>
              <a:rPr lang="en" sz="1700">
                <a:solidFill>
                  <a:srgbClr val="FFFFFF"/>
                </a:solidFill>
                <a:latin typeface="Inter Tight Light"/>
                <a:ea typeface="Inter Tight Light"/>
                <a:cs typeface="Inter Tight Light"/>
                <a:sym typeface="Inter Tight Light"/>
              </a:rPr>
              <a:t>omunicare, </a:t>
            </a:r>
            <a:r>
              <a:rPr lang="en" sz="1700">
                <a:solidFill>
                  <a:srgbClr val="FFFFFF"/>
                </a:solidFill>
                <a:latin typeface="Inter Tight Light"/>
                <a:ea typeface="Inter Tight Light"/>
                <a:cs typeface="Inter Tight Light"/>
                <a:sym typeface="Inter Tight Light"/>
              </a:rPr>
              <a:t>comunități de învățare</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62" name="Shape 262"/>
        <p:cNvGrpSpPr/>
        <p:nvPr/>
      </p:nvGrpSpPr>
      <p:grpSpPr>
        <a:xfrm>
          <a:off x="0" y="0"/>
          <a:ext cx="0" cy="0"/>
          <a:chOff x="0" y="0"/>
          <a:chExt cx="0" cy="0"/>
        </a:xfrm>
      </p:grpSpPr>
      <p:sp>
        <p:nvSpPr>
          <p:cNvPr id="263" name="Google Shape;263;p37">
            <a:hlinkClick r:id="rId3"/>
          </p:cNvPr>
          <p:cNvSpPr txBox="1"/>
          <p:nvPr/>
        </p:nvSpPr>
        <p:spPr>
          <a:xfrm>
            <a:off x="859197" y="1872050"/>
            <a:ext cx="7425600" cy="203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t/>
            </a:r>
            <a:endParaRPr b="1" sz="6000">
              <a:solidFill>
                <a:srgbClr val="FFFFFF"/>
              </a:solidFill>
              <a:latin typeface="Inter Tight"/>
              <a:ea typeface="Inter Tight"/>
              <a:cs typeface="Inter Tight"/>
              <a:sym typeface="Inter Tight"/>
            </a:endParaRPr>
          </a:p>
          <a:p>
            <a:pPr indent="0" lvl="0" marL="0" rtl="0" algn="ctr">
              <a:spcBef>
                <a:spcPts val="0"/>
              </a:spcBef>
              <a:spcAft>
                <a:spcPts val="0"/>
              </a:spcAft>
              <a:buNone/>
            </a:pPr>
            <a:r>
              <a:t/>
            </a:r>
            <a:endParaRPr b="1" sz="6000">
              <a:solidFill>
                <a:srgbClr val="FFFFFF"/>
              </a:solidFill>
              <a:latin typeface="Inter Tight"/>
              <a:ea typeface="Inter Tight"/>
              <a:cs typeface="Inter Tight"/>
              <a:sym typeface="Inter Tight"/>
            </a:endParaRPr>
          </a:p>
        </p:txBody>
      </p:sp>
      <p:sp>
        <p:nvSpPr>
          <p:cNvPr id="264" name="Google Shape;264;p37"/>
          <p:cNvSpPr txBox="1"/>
          <p:nvPr/>
        </p:nvSpPr>
        <p:spPr>
          <a:xfrm>
            <a:off x="1636825" y="2794250"/>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Instrumente online gratuite, pentru materiale interactive.</a:t>
            </a:r>
            <a:endParaRPr sz="1700">
              <a:solidFill>
                <a:srgbClr val="FFFFFF"/>
              </a:solidFill>
              <a:latin typeface="Inter Tight Light"/>
              <a:ea typeface="Inter Tight Light"/>
              <a:cs typeface="Inter Tight Light"/>
              <a:sym typeface="Inter Tight Light"/>
            </a:endParaRPr>
          </a:p>
        </p:txBody>
      </p:sp>
      <p:pic>
        <p:nvPicPr>
          <p:cNvPr id="265" name="Google Shape;265;p37"/>
          <p:cNvPicPr preferRelativeResize="0"/>
          <p:nvPr/>
        </p:nvPicPr>
        <p:blipFill>
          <a:blip r:embed="rId4">
            <a:alphaModFix/>
          </a:blip>
          <a:stretch>
            <a:fillRect/>
          </a:stretch>
        </p:blipFill>
        <p:spPr>
          <a:xfrm>
            <a:off x="3465725" y="1388425"/>
            <a:ext cx="2063700" cy="879900"/>
          </a:xfrm>
          <a:prstGeom prst="roundRect">
            <a:avLst>
              <a:gd fmla="val 16667" name="adj"/>
            </a:avLst>
          </a:prstGeom>
          <a:noFill/>
          <a:ln>
            <a:noFill/>
          </a:ln>
        </p:spPr>
      </p:pic>
      <p:sp>
        <p:nvSpPr>
          <p:cNvPr id="266" name="Google Shape;266;p37"/>
          <p:cNvSpPr txBox="1"/>
          <p:nvPr/>
        </p:nvSpPr>
        <p:spPr>
          <a:xfrm>
            <a:off x="1630257" y="3434841"/>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5">
                  <a:extLst>
                    <a:ext uri="{A12FA001-AC4F-418D-AE19-62706E023703}">
                      <ahyp:hlinkClr val="tx"/>
                    </a:ext>
                  </a:extLst>
                </a:hlinkClick>
              </a:rPr>
              <a:t>https://h5p.org/</a:t>
            </a:r>
            <a:endParaRPr sz="1700">
              <a:solidFill>
                <a:srgbClr val="FFFFFF"/>
              </a:solidFill>
              <a:latin typeface="Inter Tight Light"/>
              <a:ea typeface="Inter Tight Light"/>
              <a:cs typeface="Inter Tight Light"/>
              <a:sym typeface="Inter Tight Light"/>
            </a:endParaRPr>
          </a:p>
        </p:txBody>
      </p:sp>
      <p:sp>
        <p:nvSpPr>
          <p:cNvPr id="267" name="Google Shape;267;p37"/>
          <p:cNvSpPr txBox="1"/>
          <p:nvPr/>
        </p:nvSpPr>
        <p:spPr>
          <a:xfrm>
            <a:off x="1636825" y="4160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editare &amp; prezentare conținut</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71" name="Shape 271"/>
        <p:cNvGrpSpPr/>
        <p:nvPr/>
      </p:nvGrpSpPr>
      <p:grpSpPr>
        <a:xfrm>
          <a:off x="0" y="0"/>
          <a:ext cx="0" cy="0"/>
          <a:chOff x="0" y="0"/>
          <a:chExt cx="0" cy="0"/>
        </a:xfrm>
      </p:grpSpPr>
      <p:sp>
        <p:nvSpPr>
          <p:cNvPr id="272" name="Google Shape;272;p38"/>
          <p:cNvSpPr/>
          <p:nvPr/>
        </p:nvSpPr>
        <p:spPr>
          <a:xfrm>
            <a:off x="6108622" y="72663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273" name="Google Shape;273;p38"/>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https://pickaxe.co</a:t>
            </a:r>
            <a:endParaRPr sz="1700">
              <a:solidFill>
                <a:srgbClr val="FFFFFF"/>
              </a:solidFill>
              <a:latin typeface="Inter Tight Light"/>
              <a:ea typeface="Inter Tight Light"/>
              <a:cs typeface="Inter Tight Light"/>
              <a:sym typeface="Inter Tight Light"/>
            </a:endParaRPr>
          </a:p>
        </p:txBody>
      </p:sp>
      <p:sp>
        <p:nvSpPr>
          <p:cNvPr id="274" name="Google Shape;274;p38"/>
          <p:cNvSpPr txBox="1"/>
          <p:nvPr/>
        </p:nvSpPr>
        <p:spPr>
          <a:xfrm>
            <a:off x="1101375" y="2486125"/>
            <a:ext cx="69147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 online, cu zonă extinsă gratuită, care oferă posibilitatea de a traina ușor un agent AI, pentru a răspunde la un task specific și care poate fi publicat pe alte pagini web sau la un anumit link.</a:t>
            </a:r>
            <a:endParaRPr sz="1700">
              <a:solidFill>
                <a:srgbClr val="FFFFFF"/>
              </a:solidFill>
              <a:latin typeface="Inter Tight Light"/>
              <a:ea typeface="Inter Tight Light"/>
              <a:cs typeface="Inter Tight Light"/>
              <a:sym typeface="Inter Tight Light"/>
            </a:endParaRPr>
          </a:p>
        </p:txBody>
      </p:sp>
      <p:pic>
        <p:nvPicPr>
          <p:cNvPr id="275" name="Google Shape;275;p38"/>
          <p:cNvPicPr preferRelativeResize="0"/>
          <p:nvPr/>
        </p:nvPicPr>
        <p:blipFill rotWithShape="1">
          <a:blip r:embed="rId4">
            <a:alphaModFix/>
          </a:blip>
          <a:srcRect b="19106" l="0" r="0" t="13330"/>
          <a:stretch/>
        </p:blipFill>
        <p:spPr>
          <a:xfrm>
            <a:off x="2952750" y="1153475"/>
            <a:ext cx="3238500" cy="772200"/>
          </a:xfrm>
          <a:prstGeom prst="roundRect">
            <a:avLst>
              <a:gd fmla="val 16667" name="adj"/>
            </a:avLst>
          </a:prstGeom>
          <a:noFill/>
          <a:ln>
            <a:noFill/>
          </a:ln>
        </p:spPr>
      </p:pic>
      <p:sp>
        <p:nvSpPr>
          <p:cNvPr id="276" name="Google Shape;276;p38"/>
          <p:cNvSpPr txBox="1"/>
          <p:nvPr/>
        </p:nvSpPr>
        <p:spPr>
          <a:xfrm>
            <a:off x="1636825" y="41609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agent AI</a:t>
            </a:r>
            <a:endParaRPr sz="1700">
              <a:solidFill>
                <a:srgbClr val="FFFFFF"/>
              </a:solidFill>
              <a:latin typeface="Inter Tight Light"/>
              <a:ea typeface="Inter Tight Light"/>
              <a:cs typeface="Inter Tight Light"/>
              <a:sym typeface="Inter Tight Ligh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80" name="Shape 280"/>
        <p:cNvGrpSpPr/>
        <p:nvPr/>
      </p:nvGrpSpPr>
      <p:grpSpPr>
        <a:xfrm>
          <a:off x="0" y="0"/>
          <a:ext cx="0" cy="0"/>
          <a:chOff x="0" y="0"/>
          <a:chExt cx="0" cy="0"/>
        </a:xfrm>
      </p:grpSpPr>
      <p:sp>
        <p:nvSpPr>
          <p:cNvPr id="281" name="Google Shape;281;p39"/>
          <p:cNvSpPr/>
          <p:nvPr/>
        </p:nvSpPr>
        <p:spPr>
          <a:xfrm>
            <a:off x="6233520" y="72663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282" name="Google Shape;282;p39"/>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https://huggingface.co/spaces</a:t>
            </a:r>
            <a:endParaRPr sz="1700">
              <a:solidFill>
                <a:srgbClr val="FFFFFF"/>
              </a:solidFill>
              <a:latin typeface="Inter Tight Light"/>
              <a:ea typeface="Inter Tight Light"/>
              <a:cs typeface="Inter Tight Light"/>
              <a:sym typeface="Inter Tight Light"/>
            </a:endParaRPr>
          </a:p>
        </p:txBody>
      </p:sp>
      <p:sp>
        <p:nvSpPr>
          <p:cNvPr id="283" name="Google Shape;283;p39"/>
          <p:cNvSpPr txBox="1"/>
          <p:nvPr/>
        </p:nvSpPr>
        <p:spPr>
          <a:xfrm>
            <a:off x="1112725" y="2748850"/>
            <a:ext cx="70851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HUB online cu modelele de AI înainte de a ieși în zona comercială. </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S-a testat versiunea </a:t>
            </a:r>
            <a:r>
              <a:rPr b="1" lang="en" sz="1700" u="sng">
                <a:solidFill>
                  <a:srgbClr val="FFFFFF"/>
                </a:solidFill>
                <a:latin typeface="Inter Tight"/>
                <a:ea typeface="Inter Tight"/>
                <a:cs typeface="Inter Tight"/>
                <a:sym typeface="Inter Tight"/>
                <a:hlinkClick r:id="rId4">
                  <a:extLst>
                    <a:ext uri="{A12FA001-AC4F-418D-AE19-62706E023703}">
                      <ahyp:hlinkClr val="tx"/>
                    </a:ext>
                  </a:extLst>
                </a:hlinkClick>
              </a:rPr>
              <a:t>DeepSite</a:t>
            </a:r>
            <a:r>
              <a:rPr b="1" lang="en" sz="1700">
                <a:solidFill>
                  <a:srgbClr val="FFFFFF"/>
                </a:solidFill>
                <a:latin typeface="Inter Tight"/>
                <a:ea typeface="Inter Tight"/>
                <a:cs typeface="Inter Tight"/>
                <a:sym typeface="Inter Tight"/>
              </a:rPr>
              <a:t> </a:t>
            </a:r>
            <a:endParaRPr b="1" sz="1700">
              <a:solidFill>
                <a:srgbClr val="FFFFFF"/>
              </a:solidFill>
              <a:latin typeface="Inter Tight"/>
              <a:ea typeface="Inter Tight"/>
              <a:cs typeface="Inter Tight"/>
              <a:sym typeface="Inter Tight"/>
            </a:endParaRPr>
          </a:p>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(crearea de mini aplicații web online)</a:t>
            </a:r>
            <a:endParaRPr sz="1700">
              <a:solidFill>
                <a:srgbClr val="FFFFFF"/>
              </a:solidFill>
              <a:latin typeface="Inter Tight Light"/>
              <a:ea typeface="Inter Tight Light"/>
              <a:cs typeface="Inter Tight Light"/>
              <a:sym typeface="Inter Tight Light"/>
            </a:endParaRPr>
          </a:p>
        </p:txBody>
      </p:sp>
      <p:pic>
        <p:nvPicPr>
          <p:cNvPr id="284" name="Google Shape;284;p39"/>
          <p:cNvPicPr preferRelativeResize="0"/>
          <p:nvPr/>
        </p:nvPicPr>
        <p:blipFill>
          <a:blip r:embed="rId5">
            <a:alphaModFix/>
          </a:blip>
          <a:stretch>
            <a:fillRect/>
          </a:stretch>
        </p:blipFill>
        <p:spPr>
          <a:xfrm>
            <a:off x="2841175" y="1181950"/>
            <a:ext cx="3685200" cy="968400"/>
          </a:xfrm>
          <a:prstGeom prst="roundRect">
            <a:avLst>
              <a:gd fmla="val 16667" name="adj"/>
            </a:avLst>
          </a:prstGeom>
          <a:noFill/>
          <a:ln>
            <a:noFill/>
          </a:ln>
        </p:spPr>
      </p:pic>
      <p:sp>
        <p:nvSpPr>
          <p:cNvPr id="285" name="Google Shape;285;p39"/>
          <p:cNvSpPr txBox="1"/>
          <p:nvPr/>
        </p:nvSpPr>
        <p:spPr>
          <a:xfrm>
            <a:off x="3072000" y="280225"/>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agent AI</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89" name="Shape 289"/>
        <p:cNvGrpSpPr/>
        <p:nvPr/>
      </p:nvGrpSpPr>
      <p:grpSpPr>
        <a:xfrm>
          <a:off x="0" y="0"/>
          <a:ext cx="0" cy="0"/>
          <a:chOff x="0" y="0"/>
          <a:chExt cx="0" cy="0"/>
        </a:xfrm>
      </p:grpSpPr>
      <p:sp>
        <p:nvSpPr>
          <p:cNvPr id="290" name="Google Shape;290;p40"/>
          <p:cNvSpPr/>
          <p:nvPr/>
        </p:nvSpPr>
        <p:spPr>
          <a:xfrm>
            <a:off x="6108622" y="72663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291" name="Google Shape;291;p40"/>
          <p:cNvSpPr txBox="1"/>
          <p:nvPr/>
        </p:nvSpPr>
        <p:spPr>
          <a:xfrm>
            <a:off x="1271675" y="2748850"/>
            <a:ext cx="6914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Cel mai bun </a:t>
            </a:r>
            <a:r>
              <a:rPr lang="en" sz="1700">
                <a:solidFill>
                  <a:srgbClr val="FFFFFF"/>
                </a:solidFill>
                <a:latin typeface="Inter Tight Light"/>
                <a:ea typeface="Inter Tight Light"/>
                <a:cs typeface="Inter Tight Light"/>
                <a:sym typeface="Inter Tight Light"/>
              </a:rPr>
              <a:t>și</a:t>
            </a:r>
            <a:r>
              <a:rPr lang="en" sz="1700">
                <a:solidFill>
                  <a:srgbClr val="FFFFFF"/>
                </a:solidFill>
                <a:latin typeface="Inter Tight Light"/>
                <a:ea typeface="Inter Tight Light"/>
                <a:cs typeface="Inter Tight Light"/>
                <a:sym typeface="Inter Tight Light"/>
              </a:rPr>
              <a:t> eficient creator de sunet. </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Implică utilizarea contra cost, dar poate fi utilizat (testat) gratuit.</a:t>
            </a:r>
            <a:endParaRPr sz="1700">
              <a:solidFill>
                <a:srgbClr val="FFFFFF"/>
              </a:solidFill>
              <a:latin typeface="Inter Tight Light"/>
              <a:ea typeface="Inter Tight Light"/>
              <a:cs typeface="Inter Tight Light"/>
              <a:sym typeface="Inter Tight Light"/>
            </a:endParaRPr>
          </a:p>
        </p:txBody>
      </p:sp>
      <p:pic>
        <p:nvPicPr>
          <p:cNvPr id="292" name="Google Shape;292;p40">
            <a:hlinkClick r:id="rId3"/>
          </p:cNvPr>
          <p:cNvPicPr preferRelativeResize="0"/>
          <p:nvPr/>
        </p:nvPicPr>
        <p:blipFill>
          <a:blip r:embed="rId4">
            <a:alphaModFix/>
          </a:blip>
          <a:stretch>
            <a:fillRect/>
          </a:stretch>
        </p:blipFill>
        <p:spPr>
          <a:xfrm>
            <a:off x="2653700" y="1395775"/>
            <a:ext cx="4060200" cy="1267800"/>
          </a:xfrm>
          <a:prstGeom prst="roundRect">
            <a:avLst>
              <a:gd fmla="val 16667" name="adj"/>
            </a:avLst>
          </a:prstGeom>
          <a:noFill/>
          <a:ln cap="flat" cmpd="sng" w="9525">
            <a:solidFill>
              <a:srgbClr val="666666"/>
            </a:solidFill>
            <a:prstDash val="solid"/>
            <a:round/>
            <a:headEnd len="sm" w="sm" type="none"/>
            <a:tailEnd len="sm" w="sm" type="none"/>
          </a:ln>
        </p:spPr>
      </p:pic>
      <p:sp>
        <p:nvSpPr>
          <p:cNvPr id="293" name="Google Shape;293;p40"/>
          <p:cNvSpPr txBox="1"/>
          <p:nvPr/>
        </p:nvSpPr>
        <p:spPr>
          <a:xfrm>
            <a:off x="1271675" y="3718725"/>
            <a:ext cx="691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5">
                  <a:extLst>
                    <a:ext uri="{A12FA001-AC4F-418D-AE19-62706E023703}">
                      <ahyp:hlinkClr val="tx"/>
                    </a:ext>
                  </a:extLst>
                </a:hlinkClick>
              </a:rPr>
              <a:t>https://elevenlabs.io/</a:t>
            </a:r>
            <a:endParaRPr sz="1700">
              <a:solidFill>
                <a:srgbClr val="FFFFFF"/>
              </a:solidFill>
              <a:latin typeface="Inter Tight Light"/>
              <a:ea typeface="Inter Tight Light"/>
              <a:cs typeface="Inter Tight Light"/>
              <a:sym typeface="Inter Tight Light"/>
            </a:endParaRPr>
          </a:p>
        </p:txBody>
      </p:sp>
      <p:sp>
        <p:nvSpPr>
          <p:cNvPr id="294" name="Google Shape;294;p40"/>
          <p:cNvSpPr txBox="1"/>
          <p:nvPr/>
        </p:nvSpPr>
        <p:spPr>
          <a:xfrm>
            <a:off x="3072000" y="280225"/>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generare de sunet</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98" name="Shape 298"/>
        <p:cNvGrpSpPr/>
        <p:nvPr/>
      </p:nvGrpSpPr>
      <p:grpSpPr>
        <a:xfrm>
          <a:off x="0" y="0"/>
          <a:ext cx="0" cy="0"/>
          <a:chOff x="0" y="0"/>
          <a:chExt cx="0" cy="0"/>
        </a:xfrm>
      </p:grpSpPr>
      <p:sp>
        <p:nvSpPr>
          <p:cNvPr id="299" name="Google Shape;299;p41"/>
          <p:cNvSpPr/>
          <p:nvPr/>
        </p:nvSpPr>
        <p:spPr>
          <a:xfrm>
            <a:off x="5802047" y="953708"/>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300" name="Google Shape;300;p41"/>
          <p:cNvSpPr txBox="1"/>
          <p:nvPr/>
        </p:nvSpPr>
        <p:spPr>
          <a:xfrm>
            <a:off x="1271675" y="2748850"/>
            <a:ext cx="6914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Creator de cântece - inclusiv cu versuri.</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Implică utilizarea contra cost, dar poate fi utilizat (testat) gratuit.</a:t>
            </a:r>
            <a:endParaRPr sz="1700">
              <a:solidFill>
                <a:srgbClr val="FFFFFF"/>
              </a:solidFill>
              <a:latin typeface="Inter Tight Light"/>
              <a:ea typeface="Inter Tight Light"/>
              <a:cs typeface="Inter Tight Light"/>
              <a:sym typeface="Inter Tight Light"/>
            </a:endParaRPr>
          </a:p>
        </p:txBody>
      </p:sp>
      <p:sp>
        <p:nvSpPr>
          <p:cNvPr id="301" name="Google Shape;301;p41"/>
          <p:cNvSpPr txBox="1"/>
          <p:nvPr/>
        </p:nvSpPr>
        <p:spPr>
          <a:xfrm>
            <a:off x="1271675" y="3718725"/>
            <a:ext cx="691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https://suno.com/</a:t>
            </a:r>
            <a:endParaRPr sz="1700">
              <a:solidFill>
                <a:srgbClr val="FFFFFF"/>
              </a:solidFill>
              <a:latin typeface="Inter Tight Light"/>
              <a:ea typeface="Inter Tight Light"/>
              <a:cs typeface="Inter Tight Light"/>
              <a:sym typeface="Inter Tight Light"/>
            </a:endParaRPr>
          </a:p>
        </p:txBody>
      </p:sp>
      <p:pic>
        <p:nvPicPr>
          <p:cNvPr id="302" name="Google Shape;302;p41"/>
          <p:cNvPicPr preferRelativeResize="0"/>
          <p:nvPr/>
        </p:nvPicPr>
        <p:blipFill>
          <a:blip r:embed="rId4">
            <a:alphaModFix/>
          </a:blip>
          <a:stretch>
            <a:fillRect/>
          </a:stretch>
        </p:blipFill>
        <p:spPr>
          <a:xfrm>
            <a:off x="3143850" y="1343375"/>
            <a:ext cx="2856300" cy="1143600"/>
          </a:xfrm>
          <a:prstGeom prst="roundRect">
            <a:avLst>
              <a:gd fmla="val 16667" name="adj"/>
            </a:avLst>
          </a:prstGeom>
          <a:noFill/>
          <a:ln>
            <a:noFill/>
          </a:ln>
        </p:spPr>
      </p:pic>
      <p:sp>
        <p:nvSpPr>
          <p:cNvPr id="303" name="Google Shape;303;p41"/>
          <p:cNvSpPr txBox="1"/>
          <p:nvPr/>
        </p:nvSpPr>
        <p:spPr>
          <a:xfrm>
            <a:off x="3072000" y="280225"/>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generare de sunet</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07" name="Shape 307"/>
        <p:cNvGrpSpPr/>
        <p:nvPr/>
      </p:nvGrpSpPr>
      <p:grpSpPr>
        <a:xfrm>
          <a:off x="0" y="0"/>
          <a:ext cx="0" cy="0"/>
          <a:chOff x="0" y="0"/>
          <a:chExt cx="0" cy="0"/>
        </a:xfrm>
      </p:grpSpPr>
      <p:sp>
        <p:nvSpPr>
          <p:cNvPr id="308" name="Google Shape;308;p42"/>
          <p:cNvSpPr/>
          <p:nvPr/>
        </p:nvSpPr>
        <p:spPr>
          <a:xfrm>
            <a:off x="6478397" y="81763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309" name="Google Shape;309;p42"/>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https://marble.worldlabs.ai/</a:t>
            </a:r>
            <a:endParaRPr sz="1700">
              <a:solidFill>
                <a:srgbClr val="FFFFFF"/>
              </a:solidFill>
              <a:latin typeface="Inter Tight Light"/>
              <a:ea typeface="Inter Tight Light"/>
              <a:cs typeface="Inter Tight Light"/>
              <a:sym typeface="Inter Tight Light"/>
            </a:endParaRPr>
          </a:p>
        </p:txBody>
      </p:sp>
      <p:sp>
        <p:nvSpPr>
          <p:cNvPr id="310" name="Google Shape;310;p42"/>
          <p:cNvSpPr txBox="1"/>
          <p:nvPr/>
        </p:nvSpPr>
        <p:spPr>
          <a:xfrm>
            <a:off x="942400" y="2748850"/>
            <a:ext cx="75621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 care implică și zonă gratuită, util în educație, care permite generarea și editarea de lumi 3D realiste din text, imagine sau video</a:t>
            </a:r>
            <a:endParaRPr sz="1700">
              <a:solidFill>
                <a:srgbClr val="FFFFFF"/>
              </a:solidFill>
              <a:latin typeface="Inter Tight Light"/>
              <a:ea typeface="Inter Tight Light"/>
              <a:cs typeface="Inter Tight Light"/>
              <a:sym typeface="Inter Tight Light"/>
            </a:endParaRPr>
          </a:p>
        </p:txBody>
      </p:sp>
      <p:pic>
        <p:nvPicPr>
          <p:cNvPr id="311" name="Google Shape;311;p42"/>
          <p:cNvPicPr preferRelativeResize="0"/>
          <p:nvPr/>
        </p:nvPicPr>
        <p:blipFill>
          <a:blip r:embed="rId4">
            <a:alphaModFix/>
          </a:blip>
          <a:stretch>
            <a:fillRect/>
          </a:stretch>
        </p:blipFill>
        <p:spPr>
          <a:xfrm>
            <a:off x="2772238" y="1293175"/>
            <a:ext cx="3902400" cy="995700"/>
          </a:xfrm>
          <a:prstGeom prst="roundRect">
            <a:avLst>
              <a:gd fmla="val 16667" name="adj"/>
            </a:avLst>
          </a:prstGeom>
          <a:noFill/>
          <a:ln>
            <a:noFill/>
          </a:ln>
        </p:spPr>
      </p:pic>
      <p:sp>
        <p:nvSpPr>
          <p:cNvPr id="312" name="Google Shape;312;p42"/>
          <p:cNvSpPr txBox="1"/>
          <p:nvPr/>
        </p:nvSpPr>
        <p:spPr>
          <a:xfrm>
            <a:off x="3072000" y="280225"/>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generare de lumi 3D</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16" name="Shape 316"/>
        <p:cNvGrpSpPr/>
        <p:nvPr/>
      </p:nvGrpSpPr>
      <p:grpSpPr>
        <a:xfrm>
          <a:off x="0" y="0"/>
          <a:ext cx="0" cy="0"/>
          <a:chOff x="0" y="0"/>
          <a:chExt cx="0" cy="0"/>
        </a:xfrm>
      </p:grpSpPr>
      <p:sp>
        <p:nvSpPr>
          <p:cNvPr id="317" name="Google Shape;317;p43"/>
          <p:cNvSpPr/>
          <p:nvPr/>
        </p:nvSpPr>
        <p:spPr>
          <a:xfrm>
            <a:off x="5852472" y="1048958"/>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318" name="Google Shape;318;p43"/>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https://skybox.blockadelabs.com/</a:t>
            </a:r>
            <a:endParaRPr sz="1700">
              <a:solidFill>
                <a:srgbClr val="FFFFFF"/>
              </a:solidFill>
              <a:latin typeface="Inter Tight Light"/>
              <a:ea typeface="Inter Tight Light"/>
              <a:cs typeface="Inter Tight Light"/>
              <a:sym typeface="Inter Tight Light"/>
            </a:endParaRPr>
          </a:p>
        </p:txBody>
      </p:sp>
      <p:sp>
        <p:nvSpPr>
          <p:cNvPr id="319" name="Google Shape;319;p43"/>
          <p:cNvSpPr txBox="1"/>
          <p:nvPr/>
        </p:nvSpPr>
        <p:spPr>
          <a:xfrm>
            <a:off x="942400" y="2748850"/>
            <a:ext cx="75621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 care generează medii panoramice de 360° (skybox) pe baza unui text-prompt sau schiță, destinată folosirii în jocuri, VR/AR, vizualizare 3D.</a:t>
            </a:r>
            <a:endParaRPr sz="1700">
              <a:solidFill>
                <a:srgbClr val="FFFFFF"/>
              </a:solidFill>
              <a:latin typeface="Inter Tight Light"/>
              <a:ea typeface="Inter Tight Light"/>
              <a:cs typeface="Inter Tight Light"/>
              <a:sym typeface="Inter Tight Light"/>
            </a:endParaRPr>
          </a:p>
        </p:txBody>
      </p:sp>
      <p:pic>
        <p:nvPicPr>
          <p:cNvPr id="320" name="Google Shape;320;p43"/>
          <p:cNvPicPr preferRelativeResize="0"/>
          <p:nvPr/>
        </p:nvPicPr>
        <p:blipFill>
          <a:blip r:embed="rId4">
            <a:alphaModFix/>
          </a:blip>
          <a:stretch>
            <a:fillRect/>
          </a:stretch>
        </p:blipFill>
        <p:spPr>
          <a:xfrm>
            <a:off x="3171825" y="1390650"/>
            <a:ext cx="2800500" cy="914400"/>
          </a:xfrm>
          <a:prstGeom prst="roundRect">
            <a:avLst>
              <a:gd fmla="val 16667" name="adj"/>
            </a:avLst>
          </a:prstGeom>
          <a:noFill/>
          <a:ln cap="flat" cmpd="sng" w="9525">
            <a:solidFill>
              <a:schemeClr val="dk2"/>
            </a:solidFill>
            <a:prstDash val="solid"/>
            <a:round/>
            <a:headEnd len="sm" w="sm" type="none"/>
            <a:tailEnd len="sm" w="sm" type="none"/>
          </a:ln>
        </p:spPr>
      </p:pic>
      <p:sp>
        <p:nvSpPr>
          <p:cNvPr id="321" name="Google Shape;321;p43"/>
          <p:cNvSpPr txBox="1"/>
          <p:nvPr/>
        </p:nvSpPr>
        <p:spPr>
          <a:xfrm>
            <a:off x="3072000" y="280225"/>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generare de lumi 3D</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25" name="Shape 325"/>
        <p:cNvGrpSpPr/>
        <p:nvPr/>
      </p:nvGrpSpPr>
      <p:grpSpPr>
        <a:xfrm>
          <a:off x="0" y="0"/>
          <a:ext cx="0" cy="0"/>
          <a:chOff x="0" y="0"/>
          <a:chExt cx="0" cy="0"/>
        </a:xfrm>
      </p:grpSpPr>
      <p:sp>
        <p:nvSpPr>
          <p:cNvPr id="326" name="Google Shape;326;p44"/>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https://sketchfab.com/</a:t>
            </a:r>
            <a:endParaRPr sz="1700">
              <a:solidFill>
                <a:srgbClr val="FFFFFF"/>
              </a:solidFill>
              <a:latin typeface="Inter Tight Light"/>
              <a:ea typeface="Inter Tight Light"/>
              <a:cs typeface="Inter Tight Light"/>
              <a:sym typeface="Inter Tight Light"/>
            </a:endParaRPr>
          </a:p>
        </p:txBody>
      </p:sp>
      <p:sp>
        <p:nvSpPr>
          <p:cNvPr id="327" name="Google Shape;327;p44"/>
          <p:cNvSpPr txBox="1"/>
          <p:nvPr/>
        </p:nvSpPr>
        <p:spPr>
          <a:xfrm>
            <a:off x="942400" y="2748850"/>
            <a:ext cx="75621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Galerie de conținut </a:t>
            </a:r>
            <a:r>
              <a:rPr b="1" lang="en" sz="1700">
                <a:solidFill>
                  <a:srgbClr val="FFFFFF"/>
                </a:solidFill>
                <a:latin typeface="Inter Tight"/>
                <a:ea typeface="Inter Tight"/>
                <a:cs typeface="Inter Tight"/>
                <a:sym typeface="Inter Tight"/>
              </a:rPr>
              <a:t>3D</a:t>
            </a:r>
            <a:r>
              <a:rPr lang="en" sz="1700">
                <a:solidFill>
                  <a:srgbClr val="FFFFFF"/>
                </a:solidFill>
                <a:latin typeface="Inter Tight Light"/>
                <a:ea typeface="Inter Tight Light"/>
                <a:cs typeface="Inter Tight Light"/>
                <a:sym typeface="Inter Tight Light"/>
              </a:rPr>
              <a:t>, inclusiv educațional, gara AR sau VR, ușor de utilizat. </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Conține inclusiv resurse de la muzee sau instituții de educație.</a:t>
            </a:r>
            <a:endParaRPr sz="1700">
              <a:solidFill>
                <a:srgbClr val="FFFFFF"/>
              </a:solidFill>
              <a:latin typeface="Inter Tight Light"/>
              <a:ea typeface="Inter Tight Light"/>
              <a:cs typeface="Inter Tight Light"/>
              <a:sym typeface="Inter Tight Light"/>
            </a:endParaRPr>
          </a:p>
        </p:txBody>
      </p:sp>
      <p:pic>
        <p:nvPicPr>
          <p:cNvPr id="328" name="Google Shape;328;p44"/>
          <p:cNvPicPr preferRelativeResize="0"/>
          <p:nvPr/>
        </p:nvPicPr>
        <p:blipFill rotWithShape="1">
          <a:blip r:embed="rId4">
            <a:alphaModFix/>
          </a:blip>
          <a:srcRect b="15547" l="0" r="0" t="0"/>
          <a:stretch/>
        </p:blipFill>
        <p:spPr>
          <a:xfrm>
            <a:off x="3114675" y="1401350"/>
            <a:ext cx="2914800" cy="772200"/>
          </a:xfrm>
          <a:prstGeom prst="roundRect">
            <a:avLst>
              <a:gd fmla="val 16667" name="adj"/>
            </a:avLst>
          </a:prstGeom>
          <a:noFill/>
          <a:ln>
            <a:noFill/>
          </a:ln>
        </p:spPr>
      </p:pic>
      <p:sp>
        <p:nvSpPr>
          <p:cNvPr id="329" name="Google Shape;329;p44"/>
          <p:cNvSpPr txBox="1"/>
          <p:nvPr/>
        </p:nvSpPr>
        <p:spPr>
          <a:xfrm>
            <a:off x="3072000" y="484600"/>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conținut </a:t>
            </a:r>
            <a:r>
              <a:rPr lang="en" sz="1700">
                <a:solidFill>
                  <a:schemeClr val="lt1"/>
                </a:solidFill>
                <a:latin typeface="Inter Tight Light"/>
                <a:ea typeface="Inter Tight Light"/>
                <a:cs typeface="Inter Tight Light"/>
                <a:sym typeface="Inter Tight Light"/>
              </a:rPr>
              <a:t>3D</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33" name="Shape 333"/>
        <p:cNvGrpSpPr/>
        <p:nvPr/>
      </p:nvGrpSpPr>
      <p:grpSpPr>
        <a:xfrm>
          <a:off x="0" y="0"/>
          <a:ext cx="0" cy="0"/>
          <a:chOff x="0" y="0"/>
          <a:chExt cx="0" cy="0"/>
        </a:xfrm>
      </p:grpSpPr>
      <p:sp>
        <p:nvSpPr>
          <p:cNvPr id="334" name="Google Shape;334;p45"/>
          <p:cNvSpPr/>
          <p:nvPr/>
        </p:nvSpPr>
        <p:spPr>
          <a:xfrm>
            <a:off x="6108622" y="72663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335" name="Google Shape;335;p45"/>
          <p:cNvSpPr/>
          <p:nvPr/>
        </p:nvSpPr>
        <p:spPr>
          <a:xfrm>
            <a:off x="2770450" y="1227275"/>
            <a:ext cx="3633300" cy="1047600"/>
          </a:xfrm>
          <a:prstGeom prst="roundRect">
            <a:avLst>
              <a:gd fmla="val 16667" name="adj"/>
            </a:avLst>
          </a:pr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6" name="Google Shape;336;p45"/>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https://spline.design/</a:t>
            </a:r>
            <a:endParaRPr sz="1700">
              <a:solidFill>
                <a:srgbClr val="FFFFFF"/>
              </a:solidFill>
              <a:latin typeface="Inter Tight Light"/>
              <a:ea typeface="Inter Tight Light"/>
              <a:cs typeface="Inter Tight Light"/>
              <a:sym typeface="Inter Tight Light"/>
            </a:endParaRPr>
          </a:p>
        </p:txBody>
      </p:sp>
      <p:sp>
        <p:nvSpPr>
          <p:cNvPr id="337" name="Google Shape;337;p45"/>
          <p:cNvSpPr txBox="1"/>
          <p:nvPr/>
        </p:nvSpPr>
        <p:spPr>
          <a:xfrm>
            <a:off x="1646450" y="2748850"/>
            <a:ext cx="6074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 online cu zonă gratuită </a:t>
            </a:r>
            <a:r>
              <a:rPr lang="en" sz="1700">
                <a:solidFill>
                  <a:srgbClr val="FFFFFF"/>
                </a:solidFill>
                <a:latin typeface="Inter Tight Light"/>
                <a:ea typeface="Inter Tight Light"/>
                <a:cs typeface="Inter Tight Light"/>
                <a:sym typeface="Inter Tight Light"/>
              </a:rPr>
              <a:t>extinsă</a:t>
            </a:r>
            <a:r>
              <a:rPr lang="en" sz="1700">
                <a:solidFill>
                  <a:srgbClr val="FFFFFF"/>
                </a:solidFill>
                <a:latin typeface="Inter Tight Light"/>
                <a:ea typeface="Inter Tight Light"/>
                <a:cs typeface="Inter Tight Light"/>
                <a:sym typeface="Inter Tight Light"/>
              </a:rPr>
              <a:t> pentru crearea, editarea și publicarea de conținut 3D. </a:t>
            </a:r>
            <a:endParaRPr sz="1700">
              <a:solidFill>
                <a:srgbClr val="FFFFFF"/>
              </a:solidFill>
              <a:latin typeface="Inter Tight Light"/>
              <a:ea typeface="Inter Tight Light"/>
              <a:cs typeface="Inter Tight Light"/>
              <a:sym typeface="Inter Tight Light"/>
            </a:endParaRPr>
          </a:p>
        </p:txBody>
      </p:sp>
      <p:pic>
        <p:nvPicPr>
          <p:cNvPr id="338" name="Google Shape;338;p45"/>
          <p:cNvPicPr preferRelativeResize="0"/>
          <p:nvPr/>
        </p:nvPicPr>
        <p:blipFill>
          <a:blip r:embed="rId4">
            <a:alphaModFix/>
          </a:blip>
          <a:stretch>
            <a:fillRect/>
          </a:stretch>
        </p:blipFill>
        <p:spPr>
          <a:xfrm>
            <a:off x="2904687" y="1227275"/>
            <a:ext cx="3334500" cy="1026000"/>
          </a:xfrm>
          <a:prstGeom prst="roundRect">
            <a:avLst>
              <a:gd fmla="val 16667" name="adj"/>
            </a:avLst>
          </a:prstGeom>
          <a:noFill/>
          <a:ln>
            <a:noFill/>
          </a:ln>
        </p:spPr>
      </p:pic>
      <p:sp>
        <p:nvSpPr>
          <p:cNvPr id="339" name="Google Shape;339;p45"/>
          <p:cNvSpPr txBox="1"/>
          <p:nvPr/>
        </p:nvSpPr>
        <p:spPr>
          <a:xfrm>
            <a:off x="3072000" y="484600"/>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conținut 3D</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43" name="Shape 343"/>
        <p:cNvGrpSpPr/>
        <p:nvPr/>
      </p:nvGrpSpPr>
      <p:grpSpPr>
        <a:xfrm>
          <a:off x="0" y="0"/>
          <a:ext cx="0" cy="0"/>
          <a:chOff x="0" y="0"/>
          <a:chExt cx="0" cy="0"/>
        </a:xfrm>
      </p:grpSpPr>
      <p:sp>
        <p:nvSpPr>
          <p:cNvPr id="344" name="Google Shape;344;p46"/>
          <p:cNvSpPr/>
          <p:nvPr/>
        </p:nvSpPr>
        <p:spPr>
          <a:xfrm>
            <a:off x="6108622" y="72663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345" name="Google Shape;345;p46"/>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www.hyper3d.ai</a:t>
            </a:r>
            <a:endParaRPr sz="1700">
              <a:solidFill>
                <a:srgbClr val="FFFFFF"/>
              </a:solidFill>
              <a:latin typeface="Inter Tight Light"/>
              <a:ea typeface="Inter Tight Light"/>
              <a:cs typeface="Inter Tight Light"/>
              <a:sym typeface="Inter Tight Light"/>
            </a:endParaRPr>
          </a:p>
        </p:txBody>
      </p:sp>
      <p:sp>
        <p:nvSpPr>
          <p:cNvPr id="346" name="Google Shape;346;p46"/>
          <p:cNvSpPr txBox="1"/>
          <p:nvPr/>
        </p:nvSpPr>
        <p:spPr>
          <a:xfrm>
            <a:off x="1646450" y="2748850"/>
            <a:ext cx="60747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 online cu zonă gratuită extinsă pentru crearea, editarea și publicarea de conținut 3D. Transformă orice imagine într-o versiune 3D.</a:t>
            </a:r>
            <a:endParaRPr sz="1700">
              <a:solidFill>
                <a:srgbClr val="FFFFFF"/>
              </a:solidFill>
              <a:latin typeface="Inter Tight Light"/>
              <a:ea typeface="Inter Tight Light"/>
              <a:cs typeface="Inter Tight Light"/>
              <a:sym typeface="Inter Tight Light"/>
            </a:endParaRPr>
          </a:p>
        </p:txBody>
      </p:sp>
      <p:pic>
        <p:nvPicPr>
          <p:cNvPr id="347" name="Google Shape;347;p46"/>
          <p:cNvPicPr preferRelativeResize="0"/>
          <p:nvPr/>
        </p:nvPicPr>
        <p:blipFill>
          <a:blip r:embed="rId4">
            <a:alphaModFix/>
          </a:blip>
          <a:stretch>
            <a:fillRect/>
          </a:stretch>
        </p:blipFill>
        <p:spPr>
          <a:xfrm>
            <a:off x="2769000" y="1159225"/>
            <a:ext cx="3606000" cy="994500"/>
          </a:xfrm>
          <a:prstGeom prst="roundRect">
            <a:avLst>
              <a:gd fmla="val 16667" name="adj"/>
            </a:avLst>
          </a:prstGeom>
          <a:noFill/>
          <a:ln>
            <a:noFill/>
          </a:ln>
        </p:spPr>
      </p:pic>
      <p:sp>
        <p:nvSpPr>
          <p:cNvPr id="348" name="Google Shape;348;p46"/>
          <p:cNvSpPr txBox="1"/>
          <p:nvPr/>
        </p:nvSpPr>
        <p:spPr>
          <a:xfrm>
            <a:off x="3072000" y="484600"/>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conținut 3D</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52" name="Shape 352"/>
        <p:cNvGrpSpPr/>
        <p:nvPr/>
      </p:nvGrpSpPr>
      <p:grpSpPr>
        <a:xfrm>
          <a:off x="0" y="0"/>
          <a:ext cx="0" cy="0"/>
          <a:chOff x="0" y="0"/>
          <a:chExt cx="0" cy="0"/>
        </a:xfrm>
      </p:grpSpPr>
      <p:sp>
        <p:nvSpPr>
          <p:cNvPr id="353" name="Google Shape;353;p47"/>
          <p:cNvSpPr/>
          <p:nvPr/>
        </p:nvSpPr>
        <p:spPr>
          <a:xfrm>
            <a:off x="6108622" y="72663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354" name="Google Shape;354;p47"/>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www.meshy.ai</a:t>
            </a:r>
            <a:endParaRPr sz="1700">
              <a:solidFill>
                <a:srgbClr val="FFFFFF"/>
              </a:solidFill>
              <a:latin typeface="Inter Tight Light"/>
              <a:ea typeface="Inter Tight Light"/>
              <a:cs typeface="Inter Tight Light"/>
              <a:sym typeface="Inter Tight Light"/>
            </a:endParaRPr>
          </a:p>
        </p:txBody>
      </p:sp>
      <p:sp>
        <p:nvSpPr>
          <p:cNvPr id="355" name="Google Shape;355;p47"/>
          <p:cNvSpPr txBox="1"/>
          <p:nvPr/>
        </p:nvSpPr>
        <p:spPr>
          <a:xfrm>
            <a:off x="1646450" y="2596275"/>
            <a:ext cx="6074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 online cu zonă gratuită extinsă pentru crearea, editarea și publicarea de conținut 3D.</a:t>
            </a:r>
            <a:endParaRPr sz="1700">
              <a:solidFill>
                <a:srgbClr val="FFFFFF"/>
              </a:solidFill>
              <a:latin typeface="Inter Tight Light"/>
              <a:ea typeface="Inter Tight Light"/>
              <a:cs typeface="Inter Tight Light"/>
              <a:sym typeface="Inter Tight Light"/>
            </a:endParaRPr>
          </a:p>
        </p:txBody>
      </p:sp>
      <p:pic>
        <p:nvPicPr>
          <p:cNvPr id="356" name="Google Shape;356;p47"/>
          <p:cNvPicPr preferRelativeResize="0"/>
          <p:nvPr/>
        </p:nvPicPr>
        <p:blipFill rotWithShape="1">
          <a:blip r:embed="rId4">
            <a:alphaModFix/>
          </a:blip>
          <a:srcRect b="13778" l="0" r="0" t="0"/>
          <a:stretch/>
        </p:blipFill>
        <p:spPr>
          <a:xfrm>
            <a:off x="3399725" y="1242425"/>
            <a:ext cx="2247900" cy="903600"/>
          </a:xfrm>
          <a:prstGeom prst="roundRect">
            <a:avLst>
              <a:gd fmla="val 16667" name="adj"/>
            </a:avLst>
          </a:prstGeom>
          <a:noFill/>
          <a:ln>
            <a:noFill/>
          </a:ln>
        </p:spPr>
      </p:pic>
      <p:sp>
        <p:nvSpPr>
          <p:cNvPr id="357" name="Google Shape;357;p47"/>
          <p:cNvSpPr txBox="1"/>
          <p:nvPr/>
        </p:nvSpPr>
        <p:spPr>
          <a:xfrm>
            <a:off x="3072000" y="484600"/>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conținut 3D</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61" name="Shape 361"/>
        <p:cNvGrpSpPr/>
        <p:nvPr/>
      </p:nvGrpSpPr>
      <p:grpSpPr>
        <a:xfrm>
          <a:off x="0" y="0"/>
          <a:ext cx="0" cy="0"/>
          <a:chOff x="0" y="0"/>
          <a:chExt cx="0" cy="0"/>
        </a:xfrm>
      </p:grpSpPr>
      <p:sp>
        <p:nvSpPr>
          <p:cNvPr id="362" name="Google Shape;362;p48"/>
          <p:cNvSpPr/>
          <p:nvPr/>
        </p:nvSpPr>
        <p:spPr>
          <a:xfrm>
            <a:off x="6108622" y="72663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363" name="Google Shape;363;p48"/>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https://hyper3d.ai/omnicraft</a:t>
            </a:r>
            <a:endParaRPr sz="1700">
              <a:solidFill>
                <a:srgbClr val="FFFFFF"/>
              </a:solidFill>
              <a:latin typeface="Inter Tight Light"/>
              <a:ea typeface="Inter Tight Light"/>
              <a:cs typeface="Inter Tight Light"/>
              <a:sym typeface="Inter Tight Light"/>
            </a:endParaRPr>
          </a:p>
        </p:txBody>
      </p:sp>
      <p:sp>
        <p:nvSpPr>
          <p:cNvPr id="364" name="Google Shape;364;p48"/>
          <p:cNvSpPr txBox="1"/>
          <p:nvPr/>
        </p:nvSpPr>
        <p:spPr>
          <a:xfrm>
            <a:off x="1646450" y="2748850"/>
            <a:ext cx="6074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 online cu zonă gratuită extinsă pentru editarea de imagini (mărire, creștere calitate, mixare, vectorizare)</a:t>
            </a:r>
            <a:endParaRPr sz="1700">
              <a:solidFill>
                <a:srgbClr val="FFFFFF"/>
              </a:solidFill>
              <a:latin typeface="Inter Tight Light"/>
              <a:ea typeface="Inter Tight Light"/>
              <a:cs typeface="Inter Tight Light"/>
              <a:sym typeface="Inter Tight Light"/>
            </a:endParaRPr>
          </a:p>
        </p:txBody>
      </p:sp>
      <p:pic>
        <p:nvPicPr>
          <p:cNvPr id="365" name="Google Shape;365;p48"/>
          <p:cNvPicPr preferRelativeResize="0"/>
          <p:nvPr/>
        </p:nvPicPr>
        <p:blipFill>
          <a:blip r:embed="rId4">
            <a:alphaModFix/>
          </a:blip>
          <a:stretch>
            <a:fillRect/>
          </a:stretch>
        </p:blipFill>
        <p:spPr>
          <a:xfrm>
            <a:off x="2695775" y="1094825"/>
            <a:ext cx="3581400" cy="990600"/>
          </a:xfrm>
          <a:prstGeom prst="roundRect">
            <a:avLst>
              <a:gd fmla="val 16667" name="adj"/>
            </a:avLst>
          </a:prstGeom>
          <a:noFill/>
          <a:ln>
            <a:noFill/>
          </a:ln>
        </p:spPr>
      </p:pic>
      <p:sp>
        <p:nvSpPr>
          <p:cNvPr id="366" name="Google Shape;366;p48"/>
          <p:cNvSpPr txBox="1"/>
          <p:nvPr/>
        </p:nvSpPr>
        <p:spPr>
          <a:xfrm>
            <a:off x="3072000" y="484600"/>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creare &amp; editare imagini</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70" name="Shape 370"/>
        <p:cNvGrpSpPr/>
        <p:nvPr/>
      </p:nvGrpSpPr>
      <p:grpSpPr>
        <a:xfrm>
          <a:off x="0" y="0"/>
          <a:ext cx="0" cy="0"/>
          <a:chOff x="0" y="0"/>
          <a:chExt cx="0" cy="0"/>
        </a:xfrm>
      </p:grpSpPr>
      <p:sp>
        <p:nvSpPr>
          <p:cNvPr id="371" name="Google Shape;371;p49"/>
          <p:cNvSpPr/>
          <p:nvPr/>
        </p:nvSpPr>
        <p:spPr>
          <a:xfrm>
            <a:off x="6108622" y="72663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372" name="Google Shape;372;p49"/>
          <p:cNvSpPr txBox="1"/>
          <p:nvPr/>
        </p:nvSpPr>
        <p:spPr>
          <a:xfrm>
            <a:off x="1657800" y="2013875"/>
            <a:ext cx="6074700" cy="2016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700">
                <a:solidFill>
                  <a:srgbClr val="FFFFFF"/>
                </a:solidFill>
                <a:latin typeface="Inter Tight Light"/>
                <a:ea typeface="Inter Tight Light"/>
                <a:cs typeface="Inter Tight Light"/>
                <a:sym typeface="Inter Tight Light"/>
              </a:rPr>
              <a:t>https://liveportrait.org/dashboard</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Clr>
                <a:schemeClr val="dk1"/>
              </a:buClr>
              <a:buSzPts val="1100"/>
              <a:buFont typeface="Arial"/>
              <a:buNone/>
            </a:pPr>
            <a:r>
              <a:rPr lang="en" sz="1700">
                <a:solidFill>
                  <a:srgbClr val="FFFFFF"/>
                </a:solidFill>
                <a:latin typeface="Inter Tight Light"/>
                <a:ea typeface="Inter Tight Light"/>
                <a:cs typeface="Inter Tight Light"/>
                <a:sym typeface="Inter Tight Light"/>
              </a:rPr>
              <a:t>HyperHuman - https://hyperhuman.deemos.com/rodin</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Clr>
                <a:schemeClr val="dk1"/>
              </a:buClr>
              <a:buSzPts val="1100"/>
              <a:buFont typeface="Arial"/>
              <a:buNone/>
            </a:pPr>
            <a:r>
              <a:rPr lang="en" sz="1700">
                <a:solidFill>
                  <a:srgbClr val="FFFFFF"/>
                </a:solidFill>
                <a:latin typeface="Inter Tight Light"/>
                <a:ea typeface="Inter Tight Light"/>
                <a:cs typeface="Inter Tight Light"/>
                <a:sym typeface="Inter Tight Light"/>
              </a:rPr>
              <a:t>Tripo - https://www.tripo3d.ai/</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Clr>
                <a:schemeClr val="dk1"/>
              </a:buClr>
              <a:buSzPts val="1100"/>
              <a:buFont typeface="Arial"/>
              <a:buNone/>
            </a:pPr>
            <a:r>
              <a:rPr lang="en" sz="1700">
                <a:solidFill>
                  <a:srgbClr val="FFFFFF"/>
                </a:solidFill>
                <a:latin typeface="Inter Tight Light"/>
                <a:ea typeface="Inter Tight Light"/>
                <a:cs typeface="Inter Tight Light"/>
                <a:sym typeface="Inter Tight Light"/>
              </a:rPr>
              <a:t>CGDream - https://cgdream.ai</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Clr>
                <a:schemeClr val="dk1"/>
              </a:buClr>
              <a:buSzPts val="1100"/>
              <a:buFont typeface="Arial"/>
              <a:buNone/>
            </a:pPr>
            <a:r>
              <a:rPr lang="en" sz="1700">
                <a:solidFill>
                  <a:srgbClr val="FFFFFF"/>
                </a:solidFill>
                <a:latin typeface="Inter Tight Light"/>
                <a:ea typeface="Inter Tight Light"/>
                <a:cs typeface="Inter Tight Light"/>
                <a:sym typeface="Inter Tight Light"/>
              </a:rPr>
              <a:t>TurboSquid - https://www.turbosquid.com/</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Clr>
                <a:schemeClr val="dk1"/>
              </a:buClr>
              <a:buSzPts val="1100"/>
              <a:buFont typeface="Arial"/>
              <a:buNone/>
            </a:pPr>
            <a:r>
              <a:rPr lang="en" sz="1700">
                <a:solidFill>
                  <a:srgbClr val="FFFFFF"/>
                </a:solidFill>
                <a:latin typeface="Inter Tight Light"/>
                <a:ea typeface="Inter Tight Light"/>
                <a:cs typeface="Inter Tight Light"/>
                <a:sym typeface="Inter Tight Light"/>
              </a:rPr>
              <a:t>Rapport - https://www.rapport.cloud/</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SayMotion - https://www.deepmotion.com/saymotion</a:t>
            </a:r>
            <a:endParaRPr sz="1700">
              <a:solidFill>
                <a:srgbClr val="FFFFFF"/>
              </a:solidFill>
              <a:latin typeface="Inter Tight Light"/>
              <a:ea typeface="Inter Tight Light"/>
              <a:cs typeface="Inter Tight Light"/>
              <a:sym typeface="Inter Tight Light"/>
            </a:endParaRPr>
          </a:p>
        </p:txBody>
      </p:sp>
      <p:sp>
        <p:nvSpPr>
          <p:cNvPr id="373" name="Google Shape;373;p49"/>
          <p:cNvSpPr txBox="1"/>
          <p:nvPr/>
        </p:nvSpPr>
        <p:spPr>
          <a:xfrm>
            <a:off x="1705550" y="1323000"/>
            <a:ext cx="60747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500">
                <a:solidFill>
                  <a:srgbClr val="FFFFFF"/>
                </a:solidFill>
                <a:latin typeface="Inter Tight"/>
                <a:ea typeface="Inter Tight"/>
                <a:cs typeface="Inter Tight"/>
                <a:sym typeface="Inter Tight"/>
              </a:rPr>
              <a:t>Alte instrumente pentru 3D</a:t>
            </a:r>
            <a:endParaRPr b="1" sz="2500">
              <a:solidFill>
                <a:srgbClr val="FFFFFF"/>
              </a:solidFill>
              <a:latin typeface="Inter Tight"/>
              <a:ea typeface="Inter Tight"/>
              <a:cs typeface="Inter Tight"/>
              <a:sym typeface="Inter Tight"/>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77" name="Shape 377"/>
        <p:cNvGrpSpPr/>
        <p:nvPr/>
      </p:nvGrpSpPr>
      <p:grpSpPr>
        <a:xfrm>
          <a:off x="0" y="0"/>
          <a:ext cx="0" cy="0"/>
          <a:chOff x="0" y="0"/>
          <a:chExt cx="0" cy="0"/>
        </a:xfrm>
      </p:grpSpPr>
      <p:sp>
        <p:nvSpPr>
          <p:cNvPr id="378" name="Google Shape;378;p50"/>
          <p:cNvSpPr/>
          <p:nvPr/>
        </p:nvSpPr>
        <p:spPr>
          <a:xfrm>
            <a:off x="6108622" y="72663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379" name="Google Shape;379;p50"/>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https://lmarena.ai/</a:t>
            </a:r>
            <a:endParaRPr sz="1700">
              <a:solidFill>
                <a:srgbClr val="FFFFFF"/>
              </a:solidFill>
              <a:latin typeface="Inter Tight Light"/>
              <a:ea typeface="Inter Tight Light"/>
              <a:cs typeface="Inter Tight Light"/>
              <a:sym typeface="Inter Tight Light"/>
            </a:endParaRPr>
          </a:p>
        </p:txBody>
      </p:sp>
      <p:sp>
        <p:nvSpPr>
          <p:cNvPr id="380" name="Google Shape;380;p50"/>
          <p:cNvSpPr txBox="1"/>
          <p:nvPr/>
        </p:nvSpPr>
        <p:spPr>
          <a:xfrm>
            <a:off x="1101375" y="2486125"/>
            <a:ext cx="6914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Generator și editor de imagini gratuit, care implică toate modelele de AI de pe piață, utilizate comparativ. </a:t>
            </a:r>
            <a:endParaRPr sz="1700">
              <a:solidFill>
                <a:srgbClr val="FFFFFF"/>
              </a:solidFill>
              <a:latin typeface="Inter Tight Light"/>
              <a:ea typeface="Inter Tight Light"/>
              <a:cs typeface="Inter Tight Light"/>
              <a:sym typeface="Inter Tight Light"/>
            </a:endParaRPr>
          </a:p>
        </p:txBody>
      </p:sp>
      <p:pic>
        <p:nvPicPr>
          <p:cNvPr id="381" name="Google Shape;381;p50"/>
          <p:cNvPicPr preferRelativeResize="0"/>
          <p:nvPr/>
        </p:nvPicPr>
        <p:blipFill>
          <a:blip r:embed="rId4">
            <a:alphaModFix/>
          </a:blip>
          <a:stretch>
            <a:fillRect/>
          </a:stretch>
        </p:blipFill>
        <p:spPr>
          <a:xfrm>
            <a:off x="3348300" y="1310550"/>
            <a:ext cx="2648100" cy="838200"/>
          </a:xfrm>
          <a:prstGeom prst="roundRect">
            <a:avLst>
              <a:gd fmla="val 16667" name="adj"/>
            </a:avLst>
          </a:prstGeom>
          <a:noFill/>
          <a:ln>
            <a:noFill/>
          </a:ln>
        </p:spPr>
      </p:pic>
      <p:sp>
        <p:nvSpPr>
          <p:cNvPr id="382" name="Google Shape;382;p50"/>
          <p:cNvSpPr txBox="1"/>
          <p:nvPr/>
        </p:nvSpPr>
        <p:spPr>
          <a:xfrm>
            <a:off x="3072000" y="484600"/>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creare &amp; editare imagini</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86" name="Shape 386"/>
        <p:cNvGrpSpPr/>
        <p:nvPr/>
      </p:nvGrpSpPr>
      <p:grpSpPr>
        <a:xfrm>
          <a:off x="0" y="0"/>
          <a:ext cx="0" cy="0"/>
          <a:chOff x="0" y="0"/>
          <a:chExt cx="0" cy="0"/>
        </a:xfrm>
      </p:grpSpPr>
      <p:pic>
        <p:nvPicPr>
          <p:cNvPr id="387" name="Google Shape;387;p51"/>
          <p:cNvPicPr preferRelativeResize="0"/>
          <p:nvPr/>
        </p:nvPicPr>
        <p:blipFill rotWithShape="1">
          <a:blip r:embed="rId3">
            <a:alphaModFix/>
          </a:blip>
          <a:srcRect b="0" l="0" r="0" t="7715"/>
          <a:stretch/>
        </p:blipFill>
        <p:spPr>
          <a:xfrm>
            <a:off x="3101863" y="1236851"/>
            <a:ext cx="3076526" cy="772200"/>
          </a:xfrm>
          <a:prstGeom prst="rect">
            <a:avLst/>
          </a:prstGeom>
          <a:noFill/>
          <a:ln>
            <a:noFill/>
          </a:ln>
        </p:spPr>
      </p:pic>
      <p:sp>
        <p:nvSpPr>
          <p:cNvPr id="388" name="Google Shape;388;p51"/>
          <p:cNvSpPr/>
          <p:nvPr/>
        </p:nvSpPr>
        <p:spPr>
          <a:xfrm>
            <a:off x="6097272" y="151008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389" name="Google Shape;389;p51">
            <a:hlinkClick r:id="rId4"/>
          </p:cNvPr>
          <p:cNvSpPr txBox="1"/>
          <p:nvPr/>
        </p:nvSpPr>
        <p:spPr>
          <a:xfrm>
            <a:off x="927322" y="1870275"/>
            <a:ext cx="74256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000">
                <a:solidFill>
                  <a:srgbClr val="FFFFFF"/>
                </a:solidFill>
                <a:latin typeface="Inter Tight"/>
                <a:ea typeface="Inter Tight"/>
                <a:cs typeface="Inter Tight"/>
                <a:sym typeface="Inter Tight"/>
              </a:rPr>
              <a:t>Recraft AI</a:t>
            </a:r>
            <a:endParaRPr b="1" sz="6000">
              <a:solidFill>
                <a:srgbClr val="FFFFFF"/>
              </a:solidFill>
              <a:latin typeface="Inter Tight"/>
              <a:ea typeface="Inter Tight"/>
              <a:cs typeface="Inter Tight"/>
              <a:sym typeface="Inter Tight"/>
            </a:endParaRPr>
          </a:p>
        </p:txBody>
      </p:sp>
      <p:sp>
        <p:nvSpPr>
          <p:cNvPr id="390" name="Google Shape;390;p51"/>
          <p:cNvSpPr txBox="1"/>
          <p:nvPr/>
        </p:nvSpPr>
        <p:spPr>
          <a:xfrm>
            <a:off x="1602775" y="3078125"/>
            <a:ext cx="6074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 online cu zonă gratuită extinsă pentru crearea imagini mai complexe, inclusiv cu layere.</a:t>
            </a:r>
            <a:endParaRPr sz="1700">
              <a:solidFill>
                <a:srgbClr val="FFFFFF"/>
              </a:solidFill>
              <a:latin typeface="Inter Tight Light"/>
              <a:ea typeface="Inter Tight Light"/>
              <a:cs typeface="Inter Tight Light"/>
              <a:sym typeface="Inter Tight Light"/>
            </a:endParaRPr>
          </a:p>
        </p:txBody>
      </p:sp>
      <p:sp>
        <p:nvSpPr>
          <p:cNvPr id="391" name="Google Shape;391;p51"/>
          <p:cNvSpPr txBox="1"/>
          <p:nvPr/>
        </p:nvSpPr>
        <p:spPr>
          <a:xfrm>
            <a:off x="1755175" y="3885775"/>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https://www.recraft.ai/</a:t>
            </a:r>
            <a:endParaRPr sz="1700">
              <a:solidFill>
                <a:srgbClr val="FFFFFF"/>
              </a:solidFill>
              <a:latin typeface="Inter Tight Light"/>
              <a:ea typeface="Inter Tight Light"/>
              <a:cs typeface="Inter Tight Light"/>
              <a:sym typeface="Inter Tight Light"/>
            </a:endParaRPr>
          </a:p>
        </p:txBody>
      </p:sp>
      <p:sp>
        <p:nvSpPr>
          <p:cNvPr id="392" name="Google Shape;392;p51"/>
          <p:cNvSpPr txBox="1"/>
          <p:nvPr/>
        </p:nvSpPr>
        <p:spPr>
          <a:xfrm>
            <a:off x="3072000" y="484600"/>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creare &amp; editare imagini</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396" name="Shape 396"/>
        <p:cNvGrpSpPr/>
        <p:nvPr/>
      </p:nvGrpSpPr>
      <p:grpSpPr>
        <a:xfrm>
          <a:off x="0" y="0"/>
          <a:ext cx="0" cy="0"/>
          <a:chOff x="0" y="0"/>
          <a:chExt cx="0" cy="0"/>
        </a:xfrm>
      </p:grpSpPr>
      <p:sp>
        <p:nvSpPr>
          <p:cNvPr id="397" name="Google Shape;397;p52"/>
          <p:cNvSpPr/>
          <p:nvPr/>
        </p:nvSpPr>
        <p:spPr>
          <a:xfrm>
            <a:off x="6517372" y="1589558"/>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398" name="Google Shape;398;p52">
            <a:hlinkClick r:id="rId3"/>
          </p:cNvPr>
          <p:cNvSpPr txBox="1"/>
          <p:nvPr/>
        </p:nvSpPr>
        <p:spPr>
          <a:xfrm>
            <a:off x="859197" y="1961100"/>
            <a:ext cx="74256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000">
                <a:solidFill>
                  <a:srgbClr val="FFFFFF"/>
                </a:solidFill>
                <a:latin typeface="Inter Tight"/>
                <a:ea typeface="Inter Tight"/>
                <a:cs typeface="Inter Tight"/>
                <a:sym typeface="Inter Tight"/>
              </a:rPr>
              <a:t>Deepseek AI</a:t>
            </a:r>
            <a:endParaRPr b="1" sz="6000">
              <a:solidFill>
                <a:srgbClr val="FFFFFF"/>
              </a:solidFill>
              <a:latin typeface="Inter Tight"/>
              <a:ea typeface="Inter Tight"/>
              <a:cs typeface="Inter Tight"/>
              <a:sym typeface="Inter Tight"/>
            </a:endParaRPr>
          </a:p>
        </p:txBody>
      </p:sp>
      <p:sp>
        <p:nvSpPr>
          <p:cNvPr id="399" name="Google Shape;399;p52"/>
          <p:cNvSpPr txBox="1"/>
          <p:nvPr/>
        </p:nvSpPr>
        <p:spPr>
          <a:xfrm>
            <a:off x="1602775" y="3078125"/>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 online gratuit, </a:t>
            </a:r>
            <a:r>
              <a:rPr lang="en" sz="1700">
                <a:solidFill>
                  <a:srgbClr val="FFFFFF"/>
                </a:solidFill>
                <a:latin typeface="Inter Tight Light"/>
                <a:ea typeface="Inter Tight Light"/>
                <a:cs typeface="Inter Tight Light"/>
                <a:sym typeface="Inter Tight Light"/>
              </a:rPr>
              <a:t>concurent</a:t>
            </a:r>
            <a:r>
              <a:rPr lang="en" sz="1700">
                <a:solidFill>
                  <a:srgbClr val="FFFFFF"/>
                </a:solidFill>
                <a:latin typeface="Inter Tight Light"/>
                <a:ea typeface="Inter Tight Light"/>
                <a:cs typeface="Inter Tight Light"/>
                <a:sym typeface="Inter Tight Light"/>
              </a:rPr>
              <a:t> al ChatGPT. (China)</a:t>
            </a:r>
            <a:endParaRPr sz="1700">
              <a:solidFill>
                <a:srgbClr val="FFFFFF"/>
              </a:solidFill>
              <a:latin typeface="Inter Tight Light"/>
              <a:ea typeface="Inter Tight Light"/>
              <a:cs typeface="Inter Tight Light"/>
              <a:sym typeface="Inter Tight Light"/>
            </a:endParaRPr>
          </a:p>
        </p:txBody>
      </p:sp>
      <p:sp>
        <p:nvSpPr>
          <p:cNvPr id="400" name="Google Shape;400;p52"/>
          <p:cNvSpPr txBox="1"/>
          <p:nvPr/>
        </p:nvSpPr>
        <p:spPr>
          <a:xfrm>
            <a:off x="1653000" y="3605225"/>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4">
                  <a:extLst>
                    <a:ext uri="{A12FA001-AC4F-418D-AE19-62706E023703}">
                      <ahyp:hlinkClr val="tx"/>
                    </a:ext>
                  </a:extLst>
                </a:hlinkClick>
              </a:rPr>
              <a:t>https://www.deepseek.com/en</a:t>
            </a:r>
            <a:endParaRPr sz="1700">
              <a:solidFill>
                <a:srgbClr val="FFFFFF"/>
              </a:solidFill>
              <a:latin typeface="Inter Tight Light"/>
              <a:ea typeface="Inter Tight Light"/>
              <a:cs typeface="Inter Tight Light"/>
              <a:sym typeface="Inter Tight Light"/>
            </a:endParaRPr>
          </a:p>
        </p:txBody>
      </p:sp>
      <p:pic>
        <p:nvPicPr>
          <p:cNvPr id="401" name="Google Shape;401;p52"/>
          <p:cNvPicPr preferRelativeResize="0"/>
          <p:nvPr/>
        </p:nvPicPr>
        <p:blipFill>
          <a:blip r:embed="rId5">
            <a:alphaModFix/>
          </a:blip>
          <a:stretch>
            <a:fillRect/>
          </a:stretch>
        </p:blipFill>
        <p:spPr>
          <a:xfrm>
            <a:off x="3213975" y="1015325"/>
            <a:ext cx="2952900" cy="1047900"/>
          </a:xfrm>
          <a:prstGeom prst="roundRect">
            <a:avLst>
              <a:gd fmla="val 25938" name="adj"/>
            </a:avLst>
          </a:prstGeom>
          <a:noFill/>
          <a:ln>
            <a:noFill/>
          </a:ln>
        </p:spPr>
      </p:pic>
      <p:sp>
        <p:nvSpPr>
          <p:cNvPr id="402" name="Google Shape;402;p52"/>
          <p:cNvSpPr txBox="1"/>
          <p:nvPr/>
        </p:nvSpPr>
        <p:spPr>
          <a:xfrm>
            <a:off x="3072000" y="484600"/>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g</a:t>
            </a:r>
            <a:r>
              <a:rPr lang="en" sz="1700">
                <a:solidFill>
                  <a:schemeClr val="lt1"/>
                </a:solidFill>
                <a:latin typeface="Inter Tight Light"/>
                <a:ea typeface="Inter Tight Light"/>
                <a:cs typeface="Inter Tight Light"/>
                <a:sym typeface="Inter Tight Light"/>
              </a:rPr>
              <a:t>eneral</a:t>
            </a:r>
            <a:r>
              <a:rPr lang="en" sz="1700">
                <a:solidFill>
                  <a:schemeClr val="lt1"/>
                </a:solidFill>
                <a:latin typeface="Inter Tight Light"/>
                <a:ea typeface="Inter Tight Light"/>
                <a:cs typeface="Inter Tight Light"/>
                <a:sym typeface="Inter Tight Light"/>
              </a:rPr>
              <a:t> </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06" name="Shape 406"/>
        <p:cNvGrpSpPr/>
        <p:nvPr/>
      </p:nvGrpSpPr>
      <p:grpSpPr>
        <a:xfrm>
          <a:off x="0" y="0"/>
          <a:ext cx="0" cy="0"/>
          <a:chOff x="0" y="0"/>
          <a:chExt cx="0" cy="0"/>
        </a:xfrm>
      </p:grpSpPr>
      <p:sp>
        <p:nvSpPr>
          <p:cNvPr id="407" name="Google Shape;407;p53"/>
          <p:cNvSpPr/>
          <p:nvPr/>
        </p:nvSpPr>
        <p:spPr>
          <a:xfrm>
            <a:off x="5949672" y="1271658"/>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408" name="Google Shape;408;p53"/>
          <p:cNvSpPr txBox="1"/>
          <p:nvPr/>
        </p:nvSpPr>
        <p:spPr>
          <a:xfrm>
            <a:off x="950025" y="1579050"/>
            <a:ext cx="74256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000">
                <a:solidFill>
                  <a:srgbClr val="FFFFFF"/>
                </a:solidFill>
                <a:uFill>
                  <a:noFill/>
                </a:uFill>
                <a:latin typeface="Inter Tight"/>
                <a:ea typeface="Inter Tight"/>
                <a:cs typeface="Inter Tight"/>
                <a:sym typeface="Inter Tight"/>
                <a:hlinkClick r:id="rId3">
                  <a:extLst>
                    <a:ext uri="{A12FA001-AC4F-418D-AE19-62706E023703}">
                      <ahyp:hlinkClr val="tx"/>
                    </a:ext>
                  </a:extLst>
                </a:hlinkClick>
              </a:rPr>
              <a:t>Qwen AI</a:t>
            </a:r>
            <a:endParaRPr b="1" sz="6000">
              <a:solidFill>
                <a:srgbClr val="FFFFFF"/>
              </a:solidFill>
              <a:latin typeface="Inter Tight"/>
              <a:ea typeface="Inter Tight"/>
              <a:cs typeface="Inter Tight"/>
              <a:sym typeface="Inter Tight"/>
            </a:endParaRPr>
          </a:p>
        </p:txBody>
      </p:sp>
      <p:sp>
        <p:nvSpPr>
          <p:cNvPr id="409" name="Google Shape;409;p53"/>
          <p:cNvSpPr txBox="1"/>
          <p:nvPr/>
        </p:nvSpPr>
        <p:spPr>
          <a:xfrm>
            <a:off x="1602775" y="3078125"/>
            <a:ext cx="6074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Instrument online gratuit, creat de Alibaba (China).</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Recomandat pentru editare imagini. </a:t>
            </a:r>
            <a:endParaRPr sz="1700">
              <a:solidFill>
                <a:srgbClr val="FFFFFF"/>
              </a:solidFill>
              <a:latin typeface="Inter Tight Light"/>
              <a:ea typeface="Inter Tight Light"/>
              <a:cs typeface="Inter Tight Light"/>
              <a:sym typeface="Inter Tight Light"/>
            </a:endParaRPr>
          </a:p>
        </p:txBody>
      </p:sp>
      <p:pic>
        <p:nvPicPr>
          <p:cNvPr id="410" name="Google Shape;410;p53"/>
          <p:cNvPicPr preferRelativeResize="0"/>
          <p:nvPr/>
        </p:nvPicPr>
        <p:blipFill>
          <a:blip r:embed="rId4">
            <a:alphaModFix/>
          </a:blip>
          <a:stretch>
            <a:fillRect/>
          </a:stretch>
        </p:blipFill>
        <p:spPr>
          <a:xfrm>
            <a:off x="3508475" y="875208"/>
            <a:ext cx="2497800" cy="910500"/>
          </a:xfrm>
          <a:prstGeom prst="roundRect">
            <a:avLst>
              <a:gd fmla="val 16667" name="adj"/>
            </a:avLst>
          </a:prstGeom>
          <a:noFill/>
          <a:ln>
            <a:noFill/>
          </a:ln>
        </p:spPr>
      </p:pic>
      <p:sp>
        <p:nvSpPr>
          <p:cNvPr id="411" name="Google Shape;411;p53"/>
          <p:cNvSpPr txBox="1"/>
          <p:nvPr/>
        </p:nvSpPr>
        <p:spPr>
          <a:xfrm>
            <a:off x="1720025" y="3911775"/>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5">
                  <a:extLst>
                    <a:ext uri="{A12FA001-AC4F-418D-AE19-62706E023703}">
                      <ahyp:hlinkClr val="tx"/>
                    </a:ext>
                  </a:extLst>
                </a:hlinkClick>
              </a:rPr>
              <a:t>https://chat.qwen.ai/</a:t>
            </a:r>
            <a:endParaRPr sz="1700">
              <a:solidFill>
                <a:srgbClr val="FFFFFF"/>
              </a:solidFill>
              <a:latin typeface="Inter Tight Light"/>
              <a:ea typeface="Inter Tight Light"/>
              <a:cs typeface="Inter Tight Light"/>
              <a:sym typeface="Inter Tight Light"/>
            </a:endParaRPr>
          </a:p>
        </p:txBody>
      </p:sp>
      <p:sp>
        <p:nvSpPr>
          <p:cNvPr id="412" name="Google Shape;412;p53"/>
          <p:cNvSpPr txBox="1"/>
          <p:nvPr/>
        </p:nvSpPr>
        <p:spPr>
          <a:xfrm>
            <a:off x="2875775" y="348350"/>
            <a:ext cx="37632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general, </a:t>
            </a:r>
            <a:r>
              <a:rPr lang="en" sz="1700">
                <a:solidFill>
                  <a:schemeClr val="lt1"/>
                </a:solidFill>
                <a:latin typeface="Inter Tight Light"/>
                <a:ea typeface="Inter Tight Light"/>
                <a:cs typeface="Inter Tight Light"/>
                <a:sym typeface="Inter Tight Light"/>
              </a:rPr>
              <a:t>creare &amp; editare imagini</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16" name="Shape 416"/>
        <p:cNvGrpSpPr/>
        <p:nvPr/>
      </p:nvGrpSpPr>
      <p:grpSpPr>
        <a:xfrm>
          <a:off x="0" y="0"/>
          <a:ext cx="0" cy="0"/>
          <a:chOff x="0" y="0"/>
          <a:chExt cx="0" cy="0"/>
        </a:xfrm>
      </p:grpSpPr>
      <p:pic>
        <p:nvPicPr>
          <p:cNvPr id="417" name="Google Shape;417;p54"/>
          <p:cNvPicPr preferRelativeResize="0"/>
          <p:nvPr/>
        </p:nvPicPr>
        <p:blipFill rotWithShape="1">
          <a:blip r:embed="rId3">
            <a:alphaModFix/>
          </a:blip>
          <a:srcRect b="34374" l="0" r="0" t="13217"/>
          <a:stretch/>
        </p:blipFill>
        <p:spPr>
          <a:xfrm>
            <a:off x="2876550" y="931000"/>
            <a:ext cx="3390900" cy="1108200"/>
          </a:xfrm>
          <a:prstGeom prst="roundRect">
            <a:avLst>
              <a:gd fmla="val 16667" name="adj"/>
            </a:avLst>
          </a:prstGeom>
          <a:noFill/>
          <a:ln>
            <a:noFill/>
          </a:ln>
        </p:spPr>
      </p:pic>
      <p:sp>
        <p:nvSpPr>
          <p:cNvPr id="418" name="Google Shape;418;p54"/>
          <p:cNvSpPr/>
          <p:nvPr/>
        </p:nvSpPr>
        <p:spPr>
          <a:xfrm>
            <a:off x="5949672" y="1271658"/>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419" name="Google Shape;419;p54"/>
          <p:cNvSpPr txBox="1"/>
          <p:nvPr/>
        </p:nvSpPr>
        <p:spPr>
          <a:xfrm>
            <a:off x="927325" y="1907037"/>
            <a:ext cx="74256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000">
                <a:solidFill>
                  <a:srgbClr val="FFFFFF"/>
                </a:solidFill>
                <a:latin typeface="Inter Tight"/>
                <a:ea typeface="Inter Tight"/>
                <a:cs typeface="Inter Tight"/>
                <a:sym typeface="Inter Tight"/>
              </a:rPr>
              <a:t>Sora 2</a:t>
            </a:r>
            <a:endParaRPr b="1" sz="6000">
              <a:solidFill>
                <a:srgbClr val="FFFFFF"/>
              </a:solidFill>
              <a:latin typeface="Inter Tight"/>
              <a:ea typeface="Inter Tight"/>
              <a:cs typeface="Inter Tight"/>
              <a:sym typeface="Inter Tight"/>
            </a:endParaRPr>
          </a:p>
        </p:txBody>
      </p:sp>
      <p:sp>
        <p:nvSpPr>
          <p:cNvPr id="420" name="Google Shape;420;p54"/>
          <p:cNvSpPr txBox="1"/>
          <p:nvPr/>
        </p:nvSpPr>
        <p:spPr>
          <a:xfrm>
            <a:off x="635850" y="2868925"/>
            <a:ext cx="81981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Recunoscut drept unul dintre cele mai bune generatoare video ale momentului de la OpenAI. Include generarea de sunet, inclusiv transpunere text în voce.</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Nu este disponibil încă în anumite zone. </a:t>
            </a:r>
            <a:endParaRPr sz="1700">
              <a:solidFill>
                <a:srgbClr val="FFFFFF"/>
              </a:solidFill>
              <a:latin typeface="Inter Tight Light"/>
              <a:ea typeface="Inter Tight Light"/>
              <a:cs typeface="Inter Tight Light"/>
              <a:sym typeface="Inter Tight Light"/>
            </a:endParaRPr>
          </a:p>
        </p:txBody>
      </p:sp>
      <p:sp>
        <p:nvSpPr>
          <p:cNvPr id="421" name="Google Shape;421;p54"/>
          <p:cNvSpPr txBox="1"/>
          <p:nvPr/>
        </p:nvSpPr>
        <p:spPr>
          <a:xfrm>
            <a:off x="1755175" y="3991275"/>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4">
                  <a:extLst>
                    <a:ext uri="{A12FA001-AC4F-418D-AE19-62706E023703}">
                      <ahyp:hlinkClr val="tx"/>
                    </a:ext>
                  </a:extLst>
                </a:hlinkClick>
              </a:rPr>
              <a:t>https://sora.chatgpt.com/</a:t>
            </a:r>
            <a:endParaRPr sz="1700">
              <a:solidFill>
                <a:srgbClr val="FFFFFF"/>
              </a:solidFill>
              <a:latin typeface="Inter Tight Light"/>
              <a:ea typeface="Inter Tight Light"/>
              <a:cs typeface="Inter Tight Light"/>
              <a:sym typeface="Inter Tight Light"/>
            </a:endParaRPr>
          </a:p>
        </p:txBody>
      </p:sp>
      <p:sp>
        <p:nvSpPr>
          <p:cNvPr id="422" name="Google Shape;422;p54"/>
          <p:cNvSpPr txBox="1"/>
          <p:nvPr/>
        </p:nvSpPr>
        <p:spPr>
          <a:xfrm>
            <a:off x="3072000" y="484600"/>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creare &amp; editare video</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26" name="Shape 426"/>
        <p:cNvGrpSpPr/>
        <p:nvPr/>
      </p:nvGrpSpPr>
      <p:grpSpPr>
        <a:xfrm>
          <a:off x="0" y="0"/>
          <a:ext cx="0" cy="0"/>
          <a:chOff x="0" y="0"/>
          <a:chExt cx="0" cy="0"/>
        </a:xfrm>
      </p:grpSpPr>
      <p:sp>
        <p:nvSpPr>
          <p:cNvPr id="427" name="Google Shape;427;p55"/>
          <p:cNvSpPr/>
          <p:nvPr/>
        </p:nvSpPr>
        <p:spPr>
          <a:xfrm>
            <a:off x="5949672" y="1271658"/>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428" name="Google Shape;428;p55"/>
          <p:cNvSpPr txBox="1"/>
          <p:nvPr/>
        </p:nvSpPr>
        <p:spPr>
          <a:xfrm>
            <a:off x="927325" y="1806142"/>
            <a:ext cx="74256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000">
                <a:solidFill>
                  <a:srgbClr val="FFFFFF"/>
                </a:solidFill>
                <a:latin typeface="Inter Tight"/>
                <a:ea typeface="Inter Tight"/>
                <a:cs typeface="Inter Tight"/>
                <a:sym typeface="Inter Tight"/>
              </a:rPr>
              <a:t>Veo</a:t>
            </a:r>
            <a:r>
              <a:rPr b="1" lang="en" sz="6000">
                <a:solidFill>
                  <a:srgbClr val="FFFFFF"/>
                </a:solidFill>
                <a:latin typeface="Inter Tight"/>
                <a:ea typeface="Inter Tight"/>
                <a:cs typeface="Inter Tight"/>
                <a:sym typeface="Inter Tight"/>
              </a:rPr>
              <a:t> 2</a:t>
            </a:r>
            <a:endParaRPr b="1" sz="6000">
              <a:solidFill>
                <a:srgbClr val="FFFFFF"/>
              </a:solidFill>
              <a:latin typeface="Inter Tight"/>
              <a:ea typeface="Inter Tight"/>
              <a:cs typeface="Inter Tight"/>
              <a:sym typeface="Inter Tight"/>
            </a:endParaRPr>
          </a:p>
        </p:txBody>
      </p:sp>
      <p:sp>
        <p:nvSpPr>
          <p:cNvPr id="429" name="Google Shape;429;p55"/>
          <p:cNvSpPr txBox="1"/>
          <p:nvPr/>
        </p:nvSpPr>
        <p:spPr>
          <a:xfrm>
            <a:off x="783450" y="2805625"/>
            <a:ext cx="7755000" cy="969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Recunoscut drept unul dintre cele mai bune generatoare video ale momentului de la Google. </a:t>
            </a:r>
            <a:r>
              <a:rPr lang="en" sz="1700">
                <a:solidFill>
                  <a:schemeClr val="lt1"/>
                </a:solidFill>
                <a:latin typeface="Inter Tight Light"/>
                <a:ea typeface="Inter Tight Light"/>
                <a:cs typeface="Inter Tight Light"/>
                <a:sym typeface="Inter Tight Light"/>
              </a:rPr>
              <a:t>Include generarea de sunet, inclusiv transpunere text în voce. </a:t>
            </a:r>
            <a:endParaRPr sz="1700">
              <a:solidFill>
                <a:schemeClr val="lt1"/>
              </a:solidFill>
              <a:latin typeface="Inter Tight Light"/>
              <a:ea typeface="Inter Tight Light"/>
              <a:cs typeface="Inter Tight Light"/>
              <a:sym typeface="Inter Tight Light"/>
            </a:endParaRPr>
          </a:p>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Nu este disponibil încă în anumite zone. </a:t>
            </a:r>
            <a:endParaRPr sz="1700">
              <a:solidFill>
                <a:srgbClr val="FFFFFF"/>
              </a:solidFill>
              <a:latin typeface="Inter Tight Light"/>
              <a:ea typeface="Inter Tight Light"/>
              <a:cs typeface="Inter Tight Light"/>
              <a:sym typeface="Inter Tight Light"/>
            </a:endParaRPr>
          </a:p>
        </p:txBody>
      </p:sp>
      <p:sp>
        <p:nvSpPr>
          <p:cNvPr id="430" name="Google Shape;430;p55"/>
          <p:cNvSpPr txBox="1"/>
          <p:nvPr/>
        </p:nvSpPr>
        <p:spPr>
          <a:xfrm>
            <a:off x="1755175" y="3991275"/>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https://labs.google/flow/</a:t>
            </a:r>
            <a:endParaRPr sz="1700">
              <a:solidFill>
                <a:srgbClr val="FFFFFF"/>
              </a:solidFill>
              <a:latin typeface="Inter Tight Light"/>
              <a:ea typeface="Inter Tight Light"/>
              <a:cs typeface="Inter Tight Light"/>
              <a:sym typeface="Inter Tight Light"/>
            </a:endParaRPr>
          </a:p>
        </p:txBody>
      </p:sp>
      <p:pic>
        <p:nvPicPr>
          <p:cNvPr id="431" name="Google Shape;431;p55"/>
          <p:cNvPicPr preferRelativeResize="0"/>
          <p:nvPr/>
        </p:nvPicPr>
        <p:blipFill>
          <a:blip r:embed="rId4">
            <a:alphaModFix/>
          </a:blip>
          <a:stretch>
            <a:fillRect/>
          </a:stretch>
        </p:blipFill>
        <p:spPr>
          <a:xfrm>
            <a:off x="2725050" y="803400"/>
            <a:ext cx="3451800" cy="1163400"/>
          </a:xfrm>
          <a:prstGeom prst="roundRect">
            <a:avLst>
              <a:gd fmla="val 16667" name="adj"/>
            </a:avLst>
          </a:prstGeom>
          <a:noFill/>
          <a:ln>
            <a:noFill/>
          </a:ln>
        </p:spPr>
      </p:pic>
      <p:sp>
        <p:nvSpPr>
          <p:cNvPr id="432" name="Google Shape;432;p55"/>
          <p:cNvSpPr txBox="1"/>
          <p:nvPr/>
        </p:nvSpPr>
        <p:spPr>
          <a:xfrm>
            <a:off x="3072000" y="484600"/>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creare &amp; editare video</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36" name="Shape 436"/>
        <p:cNvGrpSpPr/>
        <p:nvPr/>
      </p:nvGrpSpPr>
      <p:grpSpPr>
        <a:xfrm>
          <a:off x="0" y="0"/>
          <a:ext cx="0" cy="0"/>
          <a:chOff x="0" y="0"/>
          <a:chExt cx="0" cy="0"/>
        </a:xfrm>
      </p:grpSpPr>
      <p:sp>
        <p:nvSpPr>
          <p:cNvPr id="437" name="Google Shape;437;p56"/>
          <p:cNvSpPr/>
          <p:nvPr/>
        </p:nvSpPr>
        <p:spPr>
          <a:xfrm>
            <a:off x="5949672" y="1271658"/>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438" name="Google Shape;438;p56"/>
          <p:cNvSpPr txBox="1"/>
          <p:nvPr/>
        </p:nvSpPr>
        <p:spPr>
          <a:xfrm>
            <a:off x="1602775" y="2805625"/>
            <a:ext cx="6074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Un AI puternic de generare de video. Include și zonă gratuită. Poate susține </a:t>
            </a:r>
            <a:r>
              <a:rPr lang="en" sz="1700">
                <a:solidFill>
                  <a:srgbClr val="FFFFFF"/>
                </a:solidFill>
                <a:latin typeface="Inter Tight Light"/>
                <a:ea typeface="Inter Tight Light"/>
                <a:cs typeface="Inter Tight Light"/>
                <a:sym typeface="Inter Tight Light"/>
              </a:rPr>
              <a:t>sunete</a:t>
            </a:r>
            <a:r>
              <a:rPr lang="en" sz="1700">
                <a:solidFill>
                  <a:srgbClr val="FFFFFF"/>
                </a:solidFill>
                <a:latin typeface="Inter Tight Light"/>
                <a:ea typeface="Inter Tight Light"/>
                <a:cs typeface="Inter Tight Light"/>
                <a:sym typeface="Inter Tight Light"/>
              </a:rPr>
              <a:t> </a:t>
            </a:r>
            <a:r>
              <a:rPr lang="en" sz="1700">
                <a:solidFill>
                  <a:srgbClr val="FFFFFF"/>
                </a:solidFill>
                <a:latin typeface="Inter Tight Light"/>
                <a:ea typeface="Inter Tight Light"/>
                <a:cs typeface="Inter Tight Light"/>
                <a:sym typeface="Inter Tight Light"/>
              </a:rPr>
              <a:t>și</a:t>
            </a:r>
            <a:r>
              <a:rPr lang="en" sz="1700">
                <a:solidFill>
                  <a:srgbClr val="FFFFFF"/>
                </a:solidFill>
                <a:latin typeface="Inter Tight Light"/>
                <a:ea typeface="Inter Tight Light"/>
                <a:cs typeface="Inter Tight Light"/>
                <a:sym typeface="Inter Tight Light"/>
              </a:rPr>
              <a:t> sincronizare fișier audio.</a:t>
            </a:r>
            <a:endParaRPr sz="1700">
              <a:solidFill>
                <a:srgbClr val="FFFFFF"/>
              </a:solidFill>
              <a:latin typeface="Inter Tight Light"/>
              <a:ea typeface="Inter Tight Light"/>
              <a:cs typeface="Inter Tight Light"/>
              <a:sym typeface="Inter Tight Light"/>
            </a:endParaRPr>
          </a:p>
        </p:txBody>
      </p:sp>
      <p:sp>
        <p:nvSpPr>
          <p:cNvPr id="439" name="Google Shape;439;p56"/>
          <p:cNvSpPr txBox="1"/>
          <p:nvPr/>
        </p:nvSpPr>
        <p:spPr>
          <a:xfrm>
            <a:off x="1755175" y="3991275"/>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https://www.klingai.com/</a:t>
            </a:r>
            <a:endParaRPr sz="1700">
              <a:solidFill>
                <a:srgbClr val="FFFFFF"/>
              </a:solidFill>
              <a:latin typeface="Inter Tight Light"/>
              <a:ea typeface="Inter Tight Light"/>
              <a:cs typeface="Inter Tight Light"/>
              <a:sym typeface="Inter Tight Light"/>
            </a:endParaRPr>
          </a:p>
        </p:txBody>
      </p:sp>
      <p:pic>
        <p:nvPicPr>
          <p:cNvPr id="440" name="Google Shape;440;p56"/>
          <p:cNvPicPr preferRelativeResize="0"/>
          <p:nvPr/>
        </p:nvPicPr>
        <p:blipFill rotWithShape="1">
          <a:blip r:embed="rId3">
            <a:alphaModFix/>
          </a:blip>
          <a:srcRect b="15547" l="0" r="0" t="0"/>
          <a:stretch/>
        </p:blipFill>
        <p:spPr>
          <a:xfrm>
            <a:off x="2900125" y="1628475"/>
            <a:ext cx="3105300" cy="772200"/>
          </a:xfrm>
          <a:prstGeom prst="roundRect">
            <a:avLst>
              <a:gd fmla="val 16667" name="adj"/>
            </a:avLst>
          </a:prstGeom>
          <a:noFill/>
          <a:ln>
            <a:noFill/>
          </a:ln>
        </p:spPr>
      </p:pic>
      <p:sp>
        <p:nvSpPr>
          <p:cNvPr id="441" name="Google Shape;441;p56"/>
          <p:cNvSpPr txBox="1"/>
          <p:nvPr/>
        </p:nvSpPr>
        <p:spPr>
          <a:xfrm>
            <a:off x="3072000" y="484600"/>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creare &amp; editare video</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45" name="Shape 445"/>
        <p:cNvGrpSpPr/>
        <p:nvPr/>
      </p:nvGrpSpPr>
      <p:grpSpPr>
        <a:xfrm>
          <a:off x="0" y="0"/>
          <a:ext cx="0" cy="0"/>
          <a:chOff x="0" y="0"/>
          <a:chExt cx="0" cy="0"/>
        </a:xfrm>
      </p:grpSpPr>
      <p:sp>
        <p:nvSpPr>
          <p:cNvPr id="446" name="Google Shape;446;p57"/>
          <p:cNvSpPr/>
          <p:nvPr/>
        </p:nvSpPr>
        <p:spPr>
          <a:xfrm>
            <a:off x="6108622" y="72663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447" name="Google Shape;447;p57"/>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https://pika.art</a:t>
            </a:r>
            <a:endParaRPr sz="1700">
              <a:solidFill>
                <a:srgbClr val="FFFFFF"/>
              </a:solidFill>
              <a:latin typeface="Inter Tight Light"/>
              <a:ea typeface="Inter Tight Light"/>
              <a:cs typeface="Inter Tight Light"/>
              <a:sym typeface="Inter Tight Light"/>
            </a:endParaRPr>
          </a:p>
        </p:txBody>
      </p:sp>
      <p:sp>
        <p:nvSpPr>
          <p:cNvPr id="448" name="Google Shape;448;p57"/>
          <p:cNvSpPr txBox="1"/>
          <p:nvPr/>
        </p:nvSpPr>
        <p:spPr>
          <a:xfrm>
            <a:off x="1101375" y="2486125"/>
            <a:ext cx="691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Creator de video online, implică zonă gratuită.</a:t>
            </a:r>
            <a:endParaRPr sz="1700">
              <a:solidFill>
                <a:srgbClr val="FFFFFF"/>
              </a:solidFill>
              <a:latin typeface="Inter Tight Light"/>
              <a:ea typeface="Inter Tight Light"/>
              <a:cs typeface="Inter Tight Light"/>
              <a:sym typeface="Inter Tight Light"/>
            </a:endParaRPr>
          </a:p>
        </p:txBody>
      </p:sp>
      <p:pic>
        <p:nvPicPr>
          <p:cNvPr id="449" name="Google Shape;449;p57"/>
          <p:cNvPicPr preferRelativeResize="0"/>
          <p:nvPr/>
        </p:nvPicPr>
        <p:blipFill>
          <a:blip r:embed="rId4">
            <a:alphaModFix/>
          </a:blip>
          <a:stretch>
            <a:fillRect/>
          </a:stretch>
        </p:blipFill>
        <p:spPr>
          <a:xfrm>
            <a:off x="3536000" y="1185650"/>
            <a:ext cx="2190900" cy="838200"/>
          </a:xfrm>
          <a:prstGeom prst="roundRect">
            <a:avLst>
              <a:gd fmla="val 16667" name="adj"/>
            </a:avLst>
          </a:prstGeom>
          <a:noFill/>
          <a:ln>
            <a:noFill/>
          </a:ln>
        </p:spPr>
      </p:pic>
      <p:sp>
        <p:nvSpPr>
          <p:cNvPr id="450" name="Google Shape;450;p57"/>
          <p:cNvSpPr txBox="1"/>
          <p:nvPr/>
        </p:nvSpPr>
        <p:spPr>
          <a:xfrm>
            <a:off x="3072000" y="484600"/>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creare &amp; editare video</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54" name="Shape 454"/>
        <p:cNvGrpSpPr/>
        <p:nvPr/>
      </p:nvGrpSpPr>
      <p:grpSpPr>
        <a:xfrm>
          <a:off x="0" y="0"/>
          <a:ext cx="0" cy="0"/>
          <a:chOff x="0" y="0"/>
          <a:chExt cx="0" cy="0"/>
        </a:xfrm>
      </p:grpSpPr>
      <p:sp>
        <p:nvSpPr>
          <p:cNvPr id="455" name="Google Shape;455;p58"/>
          <p:cNvSpPr/>
          <p:nvPr/>
        </p:nvSpPr>
        <p:spPr>
          <a:xfrm>
            <a:off x="6574147" y="556308"/>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456" name="Google Shape;456;p58"/>
          <p:cNvSpPr txBox="1"/>
          <p:nvPr/>
        </p:nvSpPr>
        <p:spPr>
          <a:xfrm>
            <a:off x="2102875" y="1799199"/>
            <a:ext cx="4915500" cy="2539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t/>
            </a:r>
            <a:endParaRPr sz="1700">
              <a:solidFill>
                <a:srgbClr val="FFFFFF"/>
              </a:solidFill>
              <a:latin typeface="Inter Tight Light"/>
              <a:ea typeface="Inter Tight Light"/>
              <a:cs typeface="Inter Tight Light"/>
              <a:sym typeface="Inter Tight Light"/>
            </a:endParaRPr>
          </a:p>
          <a:p>
            <a:pPr indent="0" lvl="0" marL="0" rtl="0" algn="l">
              <a:spcBef>
                <a:spcPts val="0"/>
              </a:spcBef>
              <a:spcAft>
                <a:spcPts val="0"/>
              </a:spcAft>
              <a:buClr>
                <a:schemeClr val="dk1"/>
              </a:buClr>
              <a:buSzPts val="1100"/>
              <a:buFont typeface="Arial"/>
              <a:buNone/>
            </a:pPr>
            <a:r>
              <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Clr>
                <a:schemeClr val="dk1"/>
              </a:buClr>
              <a:buSzPts val="1100"/>
              <a:buFont typeface="Arial"/>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https://lumalabs.ai/</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Clr>
                <a:schemeClr val="dk1"/>
              </a:buClr>
              <a:buSzPts val="1100"/>
              <a:buFont typeface="Arial"/>
              <a:buNone/>
            </a:pPr>
            <a:r>
              <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Clr>
                <a:schemeClr val="dk1"/>
              </a:buClr>
              <a:buSzPts val="1100"/>
              <a:buFont typeface="Arial"/>
              <a:buNone/>
            </a:pPr>
            <a:r>
              <a:rPr lang="en" sz="1700">
                <a:solidFill>
                  <a:srgbClr val="FFFFFF"/>
                </a:solidFill>
                <a:uFill>
                  <a:noFill/>
                </a:uFill>
                <a:latin typeface="Inter Tight Light"/>
                <a:ea typeface="Inter Tight Light"/>
                <a:cs typeface="Inter Tight Light"/>
                <a:sym typeface="Inter Tight Light"/>
                <a:hlinkClick r:id="rId4">
                  <a:extLst>
                    <a:ext uri="{A12FA001-AC4F-418D-AE19-62706E023703}">
                      <ahyp:hlinkClr val="tx"/>
                    </a:ext>
                  </a:extLst>
                </a:hlinkClick>
              </a:rPr>
              <a:t>https://runwayml.com/</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Clr>
                <a:schemeClr val="dk1"/>
              </a:buClr>
              <a:buSzPts val="1100"/>
              <a:buFont typeface="Arial"/>
              <a:buNone/>
            </a:pPr>
            <a:r>
              <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Clr>
                <a:schemeClr val="dk1"/>
              </a:buClr>
              <a:buSzPts val="1100"/>
              <a:buFont typeface="Arial"/>
              <a:buNone/>
            </a:pPr>
            <a:r>
              <a:rPr lang="en" sz="1700">
                <a:solidFill>
                  <a:srgbClr val="FFFFFF"/>
                </a:solidFill>
                <a:uFill>
                  <a:noFill/>
                </a:uFill>
                <a:latin typeface="Inter Tight Light"/>
                <a:ea typeface="Inter Tight Light"/>
                <a:cs typeface="Inter Tight Light"/>
                <a:sym typeface="Inter Tight Light"/>
                <a:hlinkClick r:id="rId5">
                  <a:extLst>
                    <a:ext uri="{A12FA001-AC4F-418D-AE19-62706E023703}">
                      <ahyp:hlinkClr val="tx"/>
                    </a:ext>
                  </a:extLst>
                </a:hlinkClick>
              </a:rPr>
              <a:t>Pixverse v4.5</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Clr>
                <a:schemeClr val="dk1"/>
              </a:buClr>
              <a:buSzPts val="1100"/>
              <a:buFont typeface="Arial"/>
              <a:buNone/>
            </a:pPr>
            <a:r>
              <a:t/>
            </a:r>
            <a:endParaRPr sz="1700">
              <a:solidFill>
                <a:srgbClr val="FFFFFF"/>
              </a:solidFill>
              <a:latin typeface="Inter Tight Light"/>
              <a:ea typeface="Inter Tight Light"/>
              <a:cs typeface="Inter Tight Light"/>
              <a:sym typeface="Inter Tight Light"/>
            </a:endParaRPr>
          </a:p>
          <a:p>
            <a:pPr indent="0" lvl="0" marL="0" rtl="0" algn="ctr">
              <a:spcBef>
                <a:spcPts val="0"/>
              </a:spcBef>
              <a:spcAft>
                <a:spcPts val="0"/>
              </a:spcAft>
              <a:buClr>
                <a:schemeClr val="dk1"/>
              </a:buClr>
              <a:buSzPts val="1100"/>
              <a:buFont typeface="Arial"/>
              <a:buNone/>
            </a:pPr>
            <a:r>
              <a:rPr lang="en" sz="1700">
                <a:solidFill>
                  <a:srgbClr val="FFFFFF"/>
                </a:solidFill>
                <a:uFill>
                  <a:noFill/>
                </a:uFill>
                <a:latin typeface="Inter Tight Light"/>
                <a:ea typeface="Inter Tight Light"/>
                <a:cs typeface="Inter Tight Light"/>
                <a:sym typeface="Inter Tight Light"/>
                <a:hlinkClick r:id="rId6">
                  <a:extLst>
                    <a:ext uri="{A12FA001-AC4F-418D-AE19-62706E023703}">
                      <ahyp:hlinkClr val="tx"/>
                    </a:ext>
                  </a:extLst>
                </a:hlinkClick>
              </a:rPr>
              <a:t>Alibaba WAN 2.2 Fast</a:t>
            </a:r>
            <a:endParaRPr sz="1700">
              <a:solidFill>
                <a:srgbClr val="FFFFFF"/>
              </a:solidFill>
              <a:latin typeface="Inter Tight Light"/>
              <a:ea typeface="Inter Tight Light"/>
              <a:cs typeface="Inter Tight Light"/>
              <a:sym typeface="Inter Tight Light"/>
            </a:endParaRPr>
          </a:p>
        </p:txBody>
      </p:sp>
      <p:sp>
        <p:nvSpPr>
          <p:cNvPr id="457" name="Google Shape;457;p58"/>
          <p:cNvSpPr txBox="1"/>
          <p:nvPr/>
        </p:nvSpPr>
        <p:spPr>
          <a:xfrm>
            <a:off x="1001672" y="804524"/>
            <a:ext cx="74256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000">
                <a:solidFill>
                  <a:srgbClr val="FFFFFF"/>
                </a:solidFill>
                <a:latin typeface="Inter Tight"/>
                <a:ea typeface="Inter Tight"/>
                <a:cs typeface="Inter Tight"/>
                <a:sym typeface="Inter Tight"/>
              </a:rPr>
              <a:t>Alte soluții video </a:t>
            </a:r>
            <a:endParaRPr b="1" sz="6000">
              <a:solidFill>
                <a:srgbClr val="FFFFFF"/>
              </a:solidFill>
              <a:latin typeface="Inter Tight"/>
              <a:ea typeface="Inter Tight"/>
              <a:cs typeface="Inter Tight"/>
              <a:sym typeface="Inter Tight"/>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61" name="Shape 461"/>
        <p:cNvGrpSpPr/>
        <p:nvPr/>
      </p:nvGrpSpPr>
      <p:grpSpPr>
        <a:xfrm>
          <a:off x="0" y="0"/>
          <a:ext cx="0" cy="0"/>
          <a:chOff x="0" y="0"/>
          <a:chExt cx="0" cy="0"/>
        </a:xfrm>
      </p:grpSpPr>
      <p:sp>
        <p:nvSpPr>
          <p:cNvPr id="462" name="Google Shape;462;p59"/>
          <p:cNvSpPr/>
          <p:nvPr/>
        </p:nvSpPr>
        <p:spPr>
          <a:xfrm>
            <a:off x="5949672" y="1271658"/>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463" name="Google Shape;463;p59"/>
          <p:cNvSpPr txBox="1"/>
          <p:nvPr/>
        </p:nvSpPr>
        <p:spPr>
          <a:xfrm>
            <a:off x="1602775" y="2805625"/>
            <a:ext cx="6074700" cy="70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AI online, capabil să susțină un avatar, care comunică live. Include o versiune gratuită extinsă.</a:t>
            </a:r>
            <a:endParaRPr sz="1700">
              <a:solidFill>
                <a:srgbClr val="FFFFFF"/>
              </a:solidFill>
              <a:latin typeface="Inter Tight Light"/>
              <a:ea typeface="Inter Tight Light"/>
              <a:cs typeface="Inter Tight Light"/>
              <a:sym typeface="Inter Tight Light"/>
            </a:endParaRPr>
          </a:p>
        </p:txBody>
      </p:sp>
      <p:sp>
        <p:nvSpPr>
          <p:cNvPr id="464" name="Google Shape;464;p59"/>
          <p:cNvSpPr txBox="1"/>
          <p:nvPr/>
        </p:nvSpPr>
        <p:spPr>
          <a:xfrm>
            <a:off x="1755175" y="3991275"/>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https://www.simli.com/</a:t>
            </a:r>
            <a:endParaRPr sz="1700">
              <a:solidFill>
                <a:srgbClr val="FFFFFF"/>
              </a:solidFill>
              <a:latin typeface="Inter Tight Light"/>
              <a:ea typeface="Inter Tight Light"/>
              <a:cs typeface="Inter Tight Light"/>
              <a:sym typeface="Inter Tight Light"/>
            </a:endParaRPr>
          </a:p>
        </p:txBody>
      </p:sp>
      <p:pic>
        <p:nvPicPr>
          <p:cNvPr id="465" name="Google Shape;465;p59"/>
          <p:cNvPicPr preferRelativeResize="0"/>
          <p:nvPr/>
        </p:nvPicPr>
        <p:blipFill rotWithShape="1">
          <a:blip r:embed="rId4">
            <a:alphaModFix/>
          </a:blip>
          <a:srcRect b="13017" l="0" r="0" t="13684"/>
          <a:stretch/>
        </p:blipFill>
        <p:spPr>
          <a:xfrm>
            <a:off x="3162300" y="1430650"/>
            <a:ext cx="2819400" cy="851700"/>
          </a:xfrm>
          <a:prstGeom prst="roundRect">
            <a:avLst>
              <a:gd fmla="val 16667" name="adj"/>
            </a:avLst>
          </a:prstGeom>
          <a:noFill/>
          <a:ln cap="flat" cmpd="sng" w="9525">
            <a:solidFill>
              <a:srgbClr val="434343"/>
            </a:solidFill>
            <a:prstDash val="solid"/>
            <a:round/>
            <a:headEnd len="sm" w="sm" type="none"/>
            <a:tailEnd len="sm" w="sm" type="none"/>
          </a:ln>
        </p:spPr>
      </p:pic>
      <p:sp>
        <p:nvSpPr>
          <p:cNvPr id="466" name="Google Shape;466;p59"/>
          <p:cNvSpPr txBox="1"/>
          <p:nvPr/>
        </p:nvSpPr>
        <p:spPr>
          <a:xfrm>
            <a:off x="3072000" y="484600"/>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v</a:t>
            </a:r>
            <a:r>
              <a:rPr lang="en" sz="1700">
                <a:solidFill>
                  <a:schemeClr val="lt1"/>
                </a:solidFill>
                <a:latin typeface="Inter Tight Light"/>
                <a:ea typeface="Inter Tight Light"/>
                <a:cs typeface="Inter Tight Light"/>
                <a:sym typeface="Inter Tight Light"/>
              </a:rPr>
              <a:t>ideo avatar</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70" name="Shape 470"/>
        <p:cNvGrpSpPr/>
        <p:nvPr/>
      </p:nvGrpSpPr>
      <p:grpSpPr>
        <a:xfrm>
          <a:off x="0" y="0"/>
          <a:ext cx="0" cy="0"/>
          <a:chOff x="0" y="0"/>
          <a:chExt cx="0" cy="0"/>
        </a:xfrm>
      </p:grpSpPr>
      <p:sp>
        <p:nvSpPr>
          <p:cNvPr id="471" name="Google Shape;471;p60"/>
          <p:cNvSpPr/>
          <p:nvPr/>
        </p:nvSpPr>
        <p:spPr>
          <a:xfrm>
            <a:off x="6108622" y="726633"/>
            <a:ext cx="817500" cy="772200"/>
          </a:xfrm>
          <a:prstGeom prst="ellipse">
            <a:avLst/>
          </a:prstGeom>
          <a:solidFill>
            <a:srgbClr val="0000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rgbClr val="FFFFFF"/>
                </a:solidFill>
                <a:latin typeface="Inter Tight ExtraBold"/>
                <a:ea typeface="Inter Tight ExtraBold"/>
                <a:cs typeface="Inter Tight ExtraBold"/>
                <a:sym typeface="Inter Tight ExtraBold"/>
              </a:rPr>
              <a:t>AI</a:t>
            </a:r>
            <a:endParaRPr sz="2400">
              <a:solidFill>
                <a:srgbClr val="FFFFFF"/>
              </a:solidFill>
              <a:latin typeface="Inter Tight ExtraBold"/>
              <a:ea typeface="Inter Tight ExtraBold"/>
              <a:cs typeface="Inter Tight ExtraBold"/>
              <a:sym typeface="Inter Tight ExtraBold"/>
            </a:endParaRPr>
          </a:p>
        </p:txBody>
      </p:sp>
      <p:sp>
        <p:nvSpPr>
          <p:cNvPr id="472" name="Google Shape;472;p60"/>
          <p:cNvSpPr txBox="1"/>
          <p:nvPr/>
        </p:nvSpPr>
        <p:spPr>
          <a:xfrm>
            <a:off x="2285150" y="36069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https://theresanaiforthat.com/</a:t>
            </a:r>
            <a:endParaRPr sz="1700">
              <a:solidFill>
                <a:srgbClr val="FFFFFF"/>
              </a:solidFill>
              <a:latin typeface="Inter Tight Light"/>
              <a:ea typeface="Inter Tight Light"/>
              <a:cs typeface="Inter Tight Light"/>
              <a:sym typeface="Inter Tight Light"/>
            </a:endParaRPr>
          </a:p>
        </p:txBody>
      </p:sp>
      <p:sp>
        <p:nvSpPr>
          <p:cNvPr id="473" name="Google Shape;473;p60"/>
          <p:cNvSpPr txBox="1"/>
          <p:nvPr/>
        </p:nvSpPr>
        <p:spPr>
          <a:xfrm>
            <a:off x="1114650" y="2520175"/>
            <a:ext cx="691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Portal cu platforme AI grupate pe categorii.</a:t>
            </a:r>
            <a:endParaRPr sz="1700">
              <a:solidFill>
                <a:srgbClr val="FFFFFF"/>
              </a:solidFill>
              <a:latin typeface="Inter Tight Light"/>
              <a:ea typeface="Inter Tight Light"/>
              <a:cs typeface="Inter Tight Light"/>
              <a:sym typeface="Inter Tight Light"/>
            </a:endParaRPr>
          </a:p>
        </p:txBody>
      </p:sp>
      <p:pic>
        <p:nvPicPr>
          <p:cNvPr id="474" name="Google Shape;474;p60"/>
          <p:cNvPicPr preferRelativeResize="0"/>
          <p:nvPr/>
        </p:nvPicPr>
        <p:blipFill>
          <a:blip r:embed="rId4">
            <a:alphaModFix/>
          </a:blip>
          <a:stretch>
            <a:fillRect/>
          </a:stretch>
        </p:blipFill>
        <p:spPr>
          <a:xfrm>
            <a:off x="1778850" y="1498829"/>
            <a:ext cx="5586300" cy="636300"/>
          </a:xfrm>
          <a:prstGeom prst="roundRect">
            <a:avLst>
              <a:gd fmla="val 16667" name="adj"/>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78" name="Shape 478"/>
        <p:cNvGrpSpPr/>
        <p:nvPr/>
      </p:nvGrpSpPr>
      <p:grpSpPr>
        <a:xfrm>
          <a:off x="0" y="0"/>
          <a:ext cx="0" cy="0"/>
          <a:chOff x="0" y="0"/>
          <a:chExt cx="0" cy="0"/>
        </a:xfrm>
      </p:grpSpPr>
      <p:sp>
        <p:nvSpPr>
          <p:cNvPr id="479" name="Google Shape;479;p61">
            <a:hlinkClick r:id="rId3"/>
          </p:cNvPr>
          <p:cNvSpPr txBox="1"/>
          <p:nvPr/>
        </p:nvSpPr>
        <p:spPr>
          <a:xfrm>
            <a:off x="1013047" y="1397377"/>
            <a:ext cx="74256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000">
                <a:solidFill>
                  <a:srgbClr val="FFFFFF"/>
                </a:solidFill>
                <a:latin typeface="Inter Tight"/>
                <a:ea typeface="Inter Tight"/>
                <a:cs typeface="Inter Tight"/>
                <a:sym typeface="Inter Tight"/>
              </a:rPr>
              <a:t>Europeana</a:t>
            </a:r>
            <a:endParaRPr b="1" sz="6000">
              <a:solidFill>
                <a:srgbClr val="FFFFFF"/>
              </a:solidFill>
              <a:latin typeface="Inter Tight"/>
              <a:ea typeface="Inter Tight"/>
              <a:cs typeface="Inter Tight"/>
              <a:sym typeface="Inter Tight"/>
            </a:endParaRPr>
          </a:p>
        </p:txBody>
      </p:sp>
      <p:sp>
        <p:nvSpPr>
          <p:cNvPr id="480" name="Google Shape;480;p61"/>
          <p:cNvSpPr txBox="1"/>
          <p:nvPr/>
        </p:nvSpPr>
        <p:spPr>
          <a:xfrm>
            <a:off x="726675" y="2555827"/>
            <a:ext cx="77118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Zona de resurse digitale (text, imagini, audio, video, 3D) din Uniunea Europeană.</a:t>
            </a:r>
            <a:endParaRPr sz="1700">
              <a:solidFill>
                <a:srgbClr val="FFFFFF"/>
              </a:solidFill>
              <a:latin typeface="Inter Tight Light"/>
              <a:ea typeface="Inter Tight Light"/>
              <a:cs typeface="Inter Tight Light"/>
              <a:sym typeface="Inter Tight Light"/>
            </a:endParaRPr>
          </a:p>
        </p:txBody>
      </p:sp>
      <p:pic>
        <p:nvPicPr>
          <p:cNvPr id="481" name="Google Shape;481;p61"/>
          <p:cNvPicPr preferRelativeResize="0"/>
          <p:nvPr/>
        </p:nvPicPr>
        <p:blipFill rotWithShape="1">
          <a:blip r:embed="rId4">
            <a:alphaModFix/>
          </a:blip>
          <a:srcRect b="5125" l="8058" r="8167" t="6504"/>
          <a:stretch/>
        </p:blipFill>
        <p:spPr>
          <a:xfrm>
            <a:off x="6335725" y="1014350"/>
            <a:ext cx="942300" cy="949800"/>
          </a:xfrm>
          <a:prstGeom prst="ellipse">
            <a:avLst/>
          </a:prstGeom>
          <a:noFill/>
          <a:ln>
            <a:noFill/>
          </a:ln>
        </p:spPr>
      </p:pic>
      <p:sp>
        <p:nvSpPr>
          <p:cNvPr id="482" name="Google Shape;482;p61"/>
          <p:cNvSpPr txBox="1"/>
          <p:nvPr/>
        </p:nvSpPr>
        <p:spPr>
          <a:xfrm>
            <a:off x="1631728" y="3052477"/>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5">
                  <a:extLst>
                    <a:ext uri="{A12FA001-AC4F-418D-AE19-62706E023703}">
                      <ahyp:hlinkClr val="tx"/>
                    </a:ext>
                  </a:extLst>
                </a:hlinkClick>
              </a:rPr>
              <a:t>https://www.europeana.eu</a:t>
            </a:r>
            <a:endParaRPr sz="1700">
              <a:solidFill>
                <a:srgbClr val="FFFFFF"/>
              </a:solidFill>
              <a:latin typeface="Inter Tight Light"/>
              <a:ea typeface="Inter Tight Light"/>
              <a:cs typeface="Inter Tight Light"/>
              <a:sym typeface="Inter Tight Light"/>
            </a:endParaRPr>
          </a:p>
        </p:txBody>
      </p:sp>
      <p:sp>
        <p:nvSpPr>
          <p:cNvPr id="483" name="Google Shape;483;p61"/>
          <p:cNvSpPr txBox="1"/>
          <p:nvPr/>
        </p:nvSpPr>
        <p:spPr>
          <a:xfrm>
            <a:off x="3072000" y="484600"/>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suport educatori</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87" name="Shape 487"/>
        <p:cNvGrpSpPr/>
        <p:nvPr/>
      </p:nvGrpSpPr>
      <p:grpSpPr>
        <a:xfrm>
          <a:off x="0" y="0"/>
          <a:ext cx="0" cy="0"/>
          <a:chOff x="0" y="0"/>
          <a:chExt cx="0" cy="0"/>
        </a:xfrm>
      </p:grpSpPr>
      <p:sp>
        <p:nvSpPr>
          <p:cNvPr id="488" name="Google Shape;488;p62">
            <a:hlinkClick r:id="rId3"/>
          </p:cNvPr>
          <p:cNvSpPr txBox="1"/>
          <p:nvPr/>
        </p:nvSpPr>
        <p:spPr>
          <a:xfrm>
            <a:off x="859197" y="1714250"/>
            <a:ext cx="7425600" cy="1108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6000">
                <a:solidFill>
                  <a:srgbClr val="FFFFFF"/>
                </a:solidFill>
                <a:latin typeface="Inter Tight"/>
                <a:ea typeface="Inter Tight"/>
                <a:cs typeface="Inter Tight"/>
                <a:sym typeface="Inter Tight"/>
              </a:rPr>
              <a:t>Photopea</a:t>
            </a:r>
            <a:endParaRPr b="1" sz="6000">
              <a:solidFill>
                <a:srgbClr val="FFFFFF"/>
              </a:solidFill>
              <a:latin typeface="Inter Tight"/>
              <a:ea typeface="Inter Tight"/>
              <a:cs typeface="Inter Tight"/>
              <a:sym typeface="Inter Tight"/>
            </a:endParaRPr>
          </a:p>
        </p:txBody>
      </p:sp>
      <p:sp>
        <p:nvSpPr>
          <p:cNvPr id="489" name="Google Shape;489;p62"/>
          <p:cNvSpPr txBox="1"/>
          <p:nvPr/>
        </p:nvSpPr>
        <p:spPr>
          <a:xfrm>
            <a:off x="1602775" y="3078125"/>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Photoshop gratuit online.</a:t>
            </a:r>
            <a:endParaRPr sz="1700">
              <a:solidFill>
                <a:srgbClr val="FFFFFF"/>
              </a:solidFill>
              <a:latin typeface="Inter Tight Light"/>
              <a:ea typeface="Inter Tight Light"/>
              <a:cs typeface="Inter Tight Light"/>
              <a:sym typeface="Inter Tight Light"/>
            </a:endParaRPr>
          </a:p>
        </p:txBody>
      </p:sp>
      <p:pic>
        <p:nvPicPr>
          <p:cNvPr id="490" name="Google Shape;490;p62"/>
          <p:cNvPicPr preferRelativeResize="0"/>
          <p:nvPr/>
        </p:nvPicPr>
        <p:blipFill>
          <a:blip r:embed="rId4">
            <a:alphaModFix/>
          </a:blip>
          <a:stretch>
            <a:fillRect/>
          </a:stretch>
        </p:blipFill>
        <p:spPr>
          <a:xfrm>
            <a:off x="3033488" y="901849"/>
            <a:ext cx="3077100" cy="746100"/>
          </a:xfrm>
          <a:prstGeom prst="roundRect">
            <a:avLst>
              <a:gd fmla="val 16667" name="adj"/>
            </a:avLst>
          </a:prstGeom>
          <a:noFill/>
          <a:ln>
            <a:noFill/>
          </a:ln>
        </p:spPr>
      </p:pic>
      <p:sp>
        <p:nvSpPr>
          <p:cNvPr id="491" name="Google Shape;491;p62"/>
          <p:cNvSpPr txBox="1"/>
          <p:nvPr/>
        </p:nvSpPr>
        <p:spPr>
          <a:xfrm>
            <a:off x="1602775" y="3684725"/>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5">
                  <a:extLst>
                    <a:ext uri="{A12FA001-AC4F-418D-AE19-62706E023703}">
                      <ahyp:hlinkClr val="tx"/>
                    </a:ext>
                  </a:extLst>
                </a:hlinkClick>
              </a:rPr>
              <a:t>https://www.photopea.com/</a:t>
            </a:r>
            <a:endParaRPr sz="1700">
              <a:solidFill>
                <a:srgbClr val="FFFFFF"/>
              </a:solidFill>
              <a:latin typeface="Inter Tight Light"/>
              <a:ea typeface="Inter Tight Light"/>
              <a:cs typeface="Inter Tight Light"/>
              <a:sym typeface="Inter Tight Light"/>
            </a:endParaRPr>
          </a:p>
        </p:txBody>
      </p:sp>
      <p:sp>
        <p:nvSpPr>
          <p:cNvPr id="492" name="Google Shape;492;p62"/>
          <p:cNvSpPr txBox="1"/>
          <p:nvPr/>
        </p:nvSpPr>
        <p:spPr>
          <a:xfrm>
            <a:off x="3072000" y="484600"/>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suport educatori</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96" name="Shape 496"/>
        <p:cNvGrpSpPr/>
        <p:nvPr/>
      </p:nvGrpSpPr>
      <p:grpSpPr>
        <a:xfrm>
          <a:off x="0" y="0"/>
          <a:ext cx="0" cy="0"/>
          <a:chOff x="0" y="0"/>
          <a:chExt cx="0" cy="0"/>
        </a:xfrm>
      </p:grpSpPr>
      <p:sp>
        <p:nvSpPr>
          <p:cNvPr id="497" name="Google Shape;497;p63"/>
          <p:cNvSpPr txBox="1"/>
          <p:nvPr/>
        </p:nvSpPr>
        <p:spPr>
          <a:xfrm>
            <a:off x="2285150" y="3754550"/>
            <a:ext cx="49155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uFill>
                  <a:noFill/>
                </a:uFill>
                <a:latin typeface="Inter Tight Light"/>
                <a:ea typeface="Inter Tight Light"/>
                <a:cs typeface="Inter Tight Light"/>
                <a:sym typeface="Inter Tight Light"/>
                <a:hlinkClick r:id="rId3">
                  <a:extLst>
                    <a:ext uri="{A12FA001-AC4F-418D-AE19-62706E023703}">
                      <ahyp:hlinkClr val="tx"/>
                    </a:ext>
                  </a:extLst>
                </a:hlinkClick>
              </a:rPr>
              <a:t>www.xqr.ro</a:t>
            </a:r>
            <a:endParaRPr sz="1700">
              <a:solidFill>
                <a:srgbClr val="FFFFFF"/>
              </a:solidFill>
              <a:latin typeface="Inter Tight Light"/>
              <a:ea typeface="Inter Tight Light"/>
              <a:cs typeface="Inter Tight Light"/>
              <a:sym typeface="Inter Tight Light"/>
            </a:endParaRPr>
          </a:p>
        </p:txBody>
      </p:sp>
      <p:sp>
        <p:nvSpPr>
          <p:cNvPr id="498" name="Google Shape;498;p63"/>
          <p:cNvSpPr txBox="1"/>
          <p:nvPr/>
        </p:nvSpPr>
        <p:spPr>
          <a:xfrm>
            <a:off x="1646375" y="2851025"/>
            <a:ext cx="60747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rgbClr val="FFFFFF"/>
                </a:solidFill>
                <a:latin typeface="Inter Tight Light"/>
                <a:ea typeface="Inter Tight Light"/>
                <a:cs typeface="Inter Tight Light"/>
                <a:sym typeface="Inter Tight Light"/>
              </a:rPr>
              <a:t>Generator gratuit de QR Code</a:t>
            </a:r>
            <a:endParaRPr sz="1700">
              <a:solidFill>
                <a:srgbClr val="FFFFFF"/>
              </a:solidFill>
              <a:latin typeface="Inter Tight Light"/>
              <a:ea typeface="Inter Tight Light"/>
              <a:cs typeface="Inter Tight Light"/>
              <a:sym typeface="Inter Tight Light"/>
            </a:endParaRPr>
          </a:p>
        </p:txBody>
      </p:sp>
      <p:pic>
        <p:nvPicPr>
          <p:cNvPr id="499" name="Google Shape;499;p63"/>
          <p:cNvPicPr preferRelativeResize="0"/>
          <p:nvPr/>
        </p:nvPicPr>
        <p:blipFill>
          <a:blip r:embed="rId4">
            <a:alphaModFix/>
          </a:blip>
          <a:stretch>
            <a:fillRect/>
          </a:stretch>
        </p:blipFill>
        <p:spPr>
          <a:xfrm>
            <a:off x="3439263" y="1720600"/>
            <a:ext cx="2265475" cy="819275"/>
          </a:xfrm>
          <a:prstGeom prst="rect">
            <a:avLst/>
          </a:prstGeom>
          <a:noFill/>
          <a:ln>
            <a:noFill/>
          </a:ln>
        </p:spPr>
      </p:pic>
      <p:sp>
        <p:nvSpPr>
          <p:cNvPr id="500" name="Google Shape;500;p63"/>
          <p:cNvSpPr txBox="1"/>
          <p:nvPr/>
        </p:nvSpPr>
        <p:spPr>
          <a:xfrm>
            <a:off x="3072000" y="484600"/>
            <a:ext cx="30000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 sz="1700">
                <a:solidFill>
                  <a:schemeClr val="lt1"/>
                </a:solidFill>
                <a:latin typeface="Inter Tight Light"/>
                <a:ea typeface="Inter Tight Light"/>
                <a:cs typeface="Inter Tight Light"/>
                <a:sym typeface="Inter Tight Light"/>
              </a:rPr>
              <a:t>suport educatori</a:t>
            </a:r>
            <a:endParaRPr sz="1700">
              <a:solidFill>
                <a:schemeClr val="lt1"/>
              </a:solidFill>
              <a:latin typeface="Inter Tight Light"/>
              <a:ea typeface="Inter Tight Light"/>
              <a:cs typeface="Inter Tight Light"/>
              <a:sym typeface="Inter Tight Light"/>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504" name="Shape 504"/>
        <p:cNvGrpSpPr/>
        <p:nvPr/>
      </p:nvGrpSpPr>
      <p:grpSpPr>
        <a:xfrm>
          <a:off x="0" y="0"/>
          <a:ext cx="0" cy="0"/>
          <a:chOff x="0" y="0"/>
          <a:chExt cx="0" cy="0"/>
        </a:xfrm>
      </p:grpSpPr>
      <p:sp>
        <p:nvSpPr>
          <p:cNvPr id="505" name="Google Shape;505;p64"/>
          <p:cNvSpPr txBox="1"/>
          <p:nvPr/>
        </p:nvSpPr>
        <p:spPr>
          <a:xfrm>
            <a:off x="819463" y="1109325"/>
            <a:ext cx="7573200" cy="3648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500">
                <a:solidFill>
                  <a:srgbClr val="FFFFFF"/>
                </a:solidFill>
                <a:uFill>
                  <a:noFill/>
                </a:uFill>
                <a:latin typeface="Inter Tight"/>
                <a:ea typeface="Inter Tight"/>
                <a:cs typeface="Inter Tight"/>
                <a:sym typeface="Inter Tight"/>
                <a:hlinkClick r:id="rId3">
                  <a:extLst>
                    <a:ext uri="{A12FA001-AC4F-418D-AE19-62706E023703}">
                      <ahyp:hlinkClr val="tx"/>
                    </a:ext>
                  </a:extLst>
                </a:hlinkClick>
              </a:rPr>
              <a:t>https://willrobotstakemyjob.com/</a:t>
            </a:r>
            <a:endParaRPr b="1" sz="1500">
              <a:solidFill>
                <a:srgbClr val="FFFFFF"/>
              </a:solidFill>
              <a:latin typeface="Inter Tight"/>
              <a:ea typeface="Inter Tight"/>
              <a:cs typeface="Inter Tight"/>
              <a:sym typeface="Inter Tight"/>
            </a:endParaRPr>
          </a:p>
          <a:p>
            <a:pPr indent="0" lvl="0" marL="0" rtl="0" algn="ctr">
              <a:spcBef>
                <a:spcPts val="0"/>
              </a:spcBef>
              <a:spcAft>
                <a:spcPts val="0"/>
              </a:spcAft>
              <a:buNone/>
            </a:pPr>
            <a:r>
              <a:t/>
            </a:r>
            <a:endParaRPr b="1" sz="1500">
              <a:solidFill>
                <a:srgbClr val="FFFFFF"/>
              </a:solidFill>
              <a:latin typeface="Inter Tight"/>
              <a:ea typeface="Inter Tight"/>
              <a:cs typeface="Inter Tight"/>
              <a:sym typeface="Inter Tight"/>
            </a:endParaRPr>
          </a:p>
          <a:p>
            <a:pPr indent="0" lvl="0" marL="0" rtl="0" algn="ctr">
              <a:spcBef>
                <a:spcPts val="0"/>
              </a:spcBef>
              <a:spcAft>
                <a:spcPts val="0"/>
              </a:spcAft>
              <a:buNone/>
            </a:pPr>
            <a:r>
              <a:rPr b="1" lang="en" sz="1500">
                <a:solidFill>
                  <a:srgbClr val="FFFFFF"/>
                </a:solidFill>
                <a:uFill>
                  <a:noFill/>
                </a:uFill>
                <a:latin typeface="Inter Tight"/>
                <a:ea typeface="Inter Tight"/>
                <a:cs typeface="Inter Tight"/>
                <a:sym typeface="Inter Tight"/>
                <a:hlinkClick r:id="rId4">
                  <a:extLst>
                    <a:ext uri="{A12FA001-AC4F-418D-AE19-62706E023703}">
                      <ahyp:hlinkClr val="tx"/>
                    </a:ext>
                  </a:extLst>
                </a:hlinkClick>
              </a:rPr>
              <a:t>https://www.worldometers.info/</a:t>
            </a:r>
            <a:endParaRPr b="1" sz="1500">
              <a:solidFill>
                <a:srgbClr val="FFFFFF"/>
              </a:solidFill>
              <a:latin typeface="Inter Tight"/>
              <a:ea typeface="Inter Tight"/>
              <a:cs typeface="Inter Tight"/>
              <a:sym typeface="Inter Tight"/>
            </a:endParaRPr>
          </a:p>
          <a:p>
            <a:pPr indent="0" lvl="0" marL="0" rtl="0" algn="ctr">
              <a:spcBef>
                <a:spcPts val="0"/>
              </a:spcBef>
              <a:spcAft>
                <a:spcPts val="0"/>
              </a:spcAft>
              <a:buNone/>
            </a:pPr>
            <a:r>
              <a:t/>
            </a:r>
            <a:endParaRPr b="1" sz="1500">
              <a:solidFill>
                <a:srgbClr val="FFFFFF"/>
              </a:solidFill>
              <a:latin typeface="Inter Tight"/>
              <a:ea typeface="Inter Tight"/>
              <a:cs typeface="Inter Tight"/>
              <a:sym typeface="Inter Tight"/>
            </a:endParaRPr>
          </a:p>
          <a:p>
            <a:pPr indent="0" lvl="0" marL="0" rtl="0" algn="ctr">
              <a:spcBef>
                <a:spcPts val="0"/>
              </a:spcBef>
              <a:spcAft>
                <a:spcPts val="0"/>
              </a:spcAft>
              <a:buNone/>
            </a:pPr>
            <a:r>
              <a:rPr b="1" lang="en" sz="1500">
                <a:solidFill>
                  <a:srgbClr val="FFFFFF"/>
                </a:solidFill>
                <a:uFill>
                  <a:noFill/>
                </a:uFill>
                <a:latin typeface="Inter Tight"/>
                <a:ea typeface="Inter Tight"/>
                <a:cs typeface="Inter Tight"/>
                <a:sym typeface="Inter Tight"/>
                <a:hlinkClick r:id="rId5">
                  <a:extLst>
                    <a:ext uri="{A12FA001-AC4F-418D-AE19-62706E023703}">
                      <ahyp:hlinkClr val="tx"/>
                    </a:ext>
                  </a:extLst>
                </a:hlinkClick>
              </a:rPr>
              <a:t>https://webjava.com/</a:t>
            </a:r>
            <a:endParaRPr b="1" sz="1500">
              <a:solidFill>
                <a:srgbClr val="FFFFFF"/>
              </a:solidFill>
              <a:latin typeface="Inter Tight"/>
              <a:ea typeface="Inter Tight"/>
              <a:cs typeface="Inter Tight"/>
              <a:sym typeface="Inter Tight"/>
            </a:endParaRPr>
          </a:p>
          <a:p>
            <a:pPr indent="0" lvl="0" marL="0" rtl="0" algn="ctr">
              <a:spcBef>
                <a:spcPts val="0"/>
              </a:spcBef>
              <a:spcAft>
                <a:spcPts val="0"/>
              </a:spcAft>
              <a:buNone/>
            </a:pPr>
            <a:r>
              <a:t/>
            </a:r>
            <a:endParaRPr b="1" sz="1500">
              <a:solidFill>
                <a:srgbClr val="FFFFFF"/>
              </a:solidFill>
              <a:latin typeface="Inter Tight"/>
              <a:ea typeface="Inter Tight"/>
              <a:cs typeface="Inter Tight"/>
              <a:sym typeface="Inter Tight"/>
            </a:endParaRPr>
          </a:p>
          <a:p>
            <a:pPr indent="0" lvl="0" marL="0" rtl="0" algn="ctr">
              <a:spcBef>
                <a:spcPts val="0"/>
              </a:spcBef>
              <a:spcAft>
                <a:spcPts val="0"/>
              </a:spcAft>
              <a:buNone/>
            </a:pPr>
            <a:r>
              <a:rPr b="1" lang="en" sz="1500">
                <a:solidFill>
                  <a:srgbClr val="FFFFFF"/>
                </a:solidFill>
                <a:uFill>
                  <a:noFill/>
                </a:uFill>
                <a:latin typeface="Inter Tight"/>
                <a:ea typeface="Inter Tight"/>
                <a:cs typeface="Inter Tight"/>
                <a:sym typeface="Inter Tight"/>
                <a:hlinkClick r:id="rId6">
                  <a:extLst>
                    <a:ext uri="{A12FA001-AC4F-418D-AE19-62706E023703}">
                      <ahyp:hlinkClr val="tx"/>
                    </a:ext>
                  </a:extLst>
                </a:hlinkClick>
              </a:rPr>
              <a:t>https://tinyurl.com/</a:t>
            </a:r>
            <a:endParaRPr b="1" sz="1500">
              <a:solidFill>
                <a:srgbClr val="FFFFFF"/>
              </a:solidFill>
              <a:latin typeface="Inter Tight"/>
              <a:ea typeface="Inter Tight"/>
              <a:cs typeface="Inter Tight"/>
              <a:sym typeface="Inter Tight"/>
            </a:endParaRPr>
          </a:p>
          <a:p>
            <a:pPr indent="0" lvl="0" marL="0" rtl="0" algn="ctr">
              <a:spcBef>
                <a:spcPts val="0"/>
              </a:spcBef>
              <a:spcAft>
                <a:spcPts val="0"/>
              </a:spcAft>
              <a:buNone/>
            </a:pPr>
            <a:r>
              <a:t/>
            </a:r>
            <a:endParaRPr b="1" sz="1500">
              <a:solidFill>
                <a:srgbClr val="FFFFFF"/>
              </a:solidFill>
              <a:latin typeface="Inter Tight"/>
              <a:ea typeface="Inter Tight"/>
              <a:cs typeface="Inter Tight"/>
              <a:sym typeface="Inter Tight"/>
            </a:endParaRPr>
          </a:p>
          <a:p>
            <a:pPr indent="0" lvl="0" marL="0" rtl="0" algn="ctr">
              <a:spcBef>
                <a:spcPts val="0"/>
              </a:spcBef>
              <a:spcAft>
                <a:spcPts val="0"/>
              </a:spcAft>
              <a:buNone/>
            </a:pPr>
            <a:r>
              <a:rPr b="1" lang="en" sz="1500">
                <a:solidFill>
                  <a:srgbClr val="FFFFFF"/>
                </a:solidFill>
                <a:uFill>
                  <a:noFill/>
                </a:uFill>
                <a:latin typeface="Inter Tight"/>
                <a:ea typeface="Inter Tight"/>
                <a:cs typeface="Inter Tight"/>
                <a:sym typeface="Inter Tight"/>
                <a:hlinkClick r:id="rId7">
                  <a:extLst>
                    <a:ext uri="{A12FA001-AC4F-418D-AE19-62706E023703}">
                      <ahyp:hlinkClr val="tx"/>
                    </a:ext>
                  </a:extLst>
                </a:hlinkClick>
              </a:rPr>
              <a:t>https://</a:t>
            </a:r>
            <a:r>
              <a:rPr b="1" lang="en" sz="1500">
                <a:solidFill>
                  <a:srgbClr val="FFFFFF"/>
                </a:solidFill>
                <a:uFill>
                  <a:noFill/>
                </a:uFill>
                <a:latin typeface="Inter Tight"/>
                <a:ea typeface="Inter Tight"/>
                <a:cs typeface="Inter Tight"/>
                <a:sym typeface="Inter Tight"/>
                <a:hlinkClick r:id="rId8">
                  <a:extLst>
                    <a:ext uri="{A12FA001-AC4F-418D-AE19-62706E023703}">
                      <ahyp:hlinkClr val="tx"/>
                    </a:ext>
                  </a:extLst>
                </a:hlinkClick>
              </a:rPr>
              <a:t>pixabay.com</a:t>
            </a:r>
            <a:endParaRPr b="1" sz="1500">
              <a:solidFill>
                <a:srgbClr val="FFFFFF"/>
              </a:solidFill>
              <a:latin typeface="Inter Tight"/>
              <a:ea typeface="Inter Tight"/>
              <a:cs typeface="Inter Tight"/>
              <a:sym typeface="Inter Tight"/>
            </a:endParaRPr>
          </a:p>
          <a:p>
            <a:pPr indent="0" lvl="0" marL="0" rtl="0" algn="ctr">
              <a:spcBef>
                <a:spcPts val="0"/>
              </a:spcBef>
              <a:spcAft>
                <a:spcPts val="0"/>
              </a:spcAft>
              <a:buNone/>
            </a:pPr>
            <a:r>
              <a:t/>
            </a:r>
            <a:endParaRPr b="1" sz="1500">
              <a:solidFill>
                <a:srgbClr val="FFFFFF"/>
              </a:solidFill>
              <a:latin typeface="Inter Tight"/>
              <a:ea typeface="Inter Tight"/>
              <a:cs typeface="Inter Tight"/>
              <a:sym typeface="Inter Tight"/>
            </a:endParaRPr>
          </a:p>
          <a:p>
            <a:pPr indent="0" lvl="0" marL="0" rtl="0" algn="ctr">
              <a:spcBef>
                <a:spcPts val="0"/>
              </a:spcBef>
              <a:spcAft>
                <a:spcPts val="0"/>
              </a:spcAft>
              <a:buNone/>
            </a:pPr>
            <a:r>
              <a:rPr b="1" lang="en" sz="1500">
                <a:solidFill>
                  <a:srgbClr val="FFFFFF"/>
                </a:solidFill>
                <a:uFill>
                  <a:noFill/>
                </a:uFill>
                <a:latin typeface="Inter Tight"/>
                <a:ea typeface="Inter Tight"/>
                <a:cs typeface="Inter Tight"/>
                <a:sym typeface="Inter Tight"/>
                <a:hlinkClick r:id="rId9">
                  <a:extLst>
                    <a:ext uri="{A12FA001-AC4F-418D-AE19-62706E023703}">
                      <ahyp:hlinkClr val="tx"/>
                    </a:ext>
                  </a:extLst>
                </a:hlinkClick>
              </a:rPr>
              <a:t>https://unsplash.com/</a:t>
            </a:r>
            <a:endParaRPr b="1" sz="1500">
              <a:solidFill>
                <a:srgbClr val="FFFFFF"/>
              </a:solidFill>
              <a:latin typeface="Inter Tight"/>
              <a:ea typeface="Inter Tight"/>
              <a:cs typeface="Inter Tight"/>
              <a:sym typeface="Inter Tight"/>
            </a:endParaRPr>
          </a:p>
          <a:p>
            <a:pPr indent="0" lvl="0" marL="0" rtl="0" algn="ctr">
              <a:spcBef>
                <a:spcPts val="0"/>
              </a:spcBef>
              <a:spcAft>
                <a:spcPts val="0"/>
              </a:spcAft>
              <a:buNone/>
            </a:pPr>
            <a:r>
              <a:t/>
            </a:r>
            <a:endParaRPr b="1" sz="1500">
              <a:solidFill>
                <a:srgbClr val="FFFFFF"/>
              </a:solidFill>
              <a:latin typeface="Inter Tight"/>
              <a:ea typeface="Inter Tight"/>
              <a:cs typeface="Inter Tight"/>
              <a:sym typeface="Inter Tight"/>
            </a:endParaRPr>
          </a:p>
          <a:p>
            <a:pPr indent="0" lvl="0" marL="0" rtl="0" algn="ctr">
              <a:spcBef>
                <a:spcPts val="0"/>
              </a:spcBef>
              <a:spcAft>
                <a:spcPts val="0"/>
              </a:spcAft>
              <a:buNone/>
            </a:pPr>
            <a:r>
              <a:rPr b="1" lang="en" sz="1500">
                <a:solidFill>
                  <a:srgbClr val="FFFFFF"/>
                </a:solidFill>
                <a:uFill>
                  <a:noFill/>
                </a:uFill>
                <a:latin typeface="Inter Tight"/>
                <a:ea typeface="Inter Tight"/>
                <a:cs typeface="Inter Tight"/>
                <a:sym typeface="Inter Tight"/>
                <a:hlinkClick r:id="rId10">
                  <a:extLst>
                    <a:ext uri="{A12FA001-AC4F-418D-AE19-62706E023703}">
                      <ahyp:hlinkClr val="tx"/>
                    </a:ext>
                  </a:extLst>
                </a:hlinkClick>
              </a:rPr>
              <a:t>https://thenounproject.com/</a:t>
            </a:r>
            <a:endParaRPr b="1" sz="1500">
              <a:solidFill>
                <a:srgbClr val="FFFFFF"/>
              </a:solidFill>
              <a:latin typeface="Inter Tight"/>
              <a:ea typeface="Inter Tight"/>
              <a:cs typeface="Inter Tight"/>
              <a:sym typeface="Inter Tight"/>
            </a:endParaRPr>
          </a:p>
          <a:p>
            <a:pPr indent="0" lvl="0" marL="0" rtl="0" algn="ctr">
              <a:spcBef>
                <a:spcPts val="0"/>
              </a:spcBef>
              <a:spcAft>
                <a:spcPts val="0"/>
              </a:spcAft>
              <a:buNone/>
            </a:pPr>
            <a:r>
              <a:t/>
            </a:r>
            <a:endParaRPr b="1" sz="1500">
              <a:solidFill>
                <a:srgbClr val="FFFFFF"/>
              </a:solidFill>
              <a:latin typeface="Inter Tight"/>
              <a:ea typeface="Inter Tight"/>
              <a:cs typeface="Inter Tight"/>
              <a:sym typeface="Inter Tight"/>
            </a:endParaRPr>
          </a:p>
          <a:p>
            <a:pPr indent="0" lvl="0" marL="0" rtl="0" algn="ctr">
              <a:spcBef>
                <a:spcPts val="0"/>
              </a:spcBef>
              <a:spcAft>
                <a:spcPts val="0"/>
              </a:spcAft>
              <a:buClr>
                <a:schemeClr val="dk1"/>
              </a:buClr>
              <a:buSzPts val="1100"/>
              <a:buFont typeface="Arial"/>
              <a:buNone/>
            </a:pPr>
            <a:r>
              <a:rPr b="1" lang="en" sz="1500">
                <a:solidFill>
                  <a:srgbClr val="FFFFFF"/>
                </a:solidFill>
                <a:uFill>
                  <a:noFill/>
                </a:uFill>
                <a:latin typeface="Inter Tight"/>
                <a:ea typeface="Inter Tight"/>
                <a:cs typeface="Inter Tight"/>
                <a:sym typeface="Inter Tight"/>
                <a:hlinkClick r:id="rId11">
                  <a:extLst>
                    <a:ext uri="{A12FA001-AC4F-418D-AE19-62706E023703}">
                      <ahyp:hlinkClr val="tx"/>
                    </a:ext>
                  </a:extLst>
                </a:hlinkClick>
              </a:rPr>
              <a:t>https://worldagroforestry.org/tree-knowledge/type-of-resource/tree-databases</a:t>
            </a:r>
            <a:endParaRPr b="1" sz="1500">
              <a:solidFill>
                <a:srgbClr val="FFFFFF"/>
              </a:solidFill>
              <a:latin typeface="Inter Tight"/>
              <a:ea typeface="Inter Tight"/>
              <a:cs typeface="Inter Tight"/>
              <a:sym typeface="Inter Tight"/>
            </a:endParaRPr>
          </a:p>
        </p:txBody>
      </p:sp>
      <p:sp>
        <p:nvSpPr>
          <p:cNvPr id="506" name="Google Shape;506;p64"/>
          <p:cNvSpPr txBox="1"/>
          <p:nvPr/>
        </p:nvSpPr>
        <p:spPr>
          <a:xfrm>
            <a:off x="1013047" y="216535"/>
            <a:ext cx="7425600" cy="8928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4600">
                <a:solidFill>
                  <a:srgbClr val="FFFFFF"/>
                </a:solidFill>
                <a:latin typeface="Inter Tight"/>
                <a:ea typeface="Inter Tight"/>
                <a:cs typeface="Inter Tight"/>
                <a:sym typeface="Inter Tight"/>
              </a:rPr>
              <a:t>Alte resurse</a:t>
            </a:r>
            <a:endParaRPr b="1" sz="4600">
              <a:solidFill>
                <a:srgbClr val="FFFFFF"/>
              </a:solidFill>
              <a:latin typeface="Inter Tight"/>
              <a:ea typeface="Inter Tight"/>
              <a:cs typeface="Inter Tight"/>
              <a:sym typeface="Inter Tight"/>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